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341" r:id="rId2"/>
    <p:sldId id="361" r:id="rId3"/>
    <p:sldId id="331" r:id="rId4"/>
    <p:sldId id="360" r:id="rId5"/>
    <p:sldId id="342" r:id="rId6"/>
    <p:sldId id="363" r:id="rId7"/>
    <p:sldId id="359" r:id="rId8"/>
    <p:sldId id="345" r:id="rId9"/>
    <p:sldId id="346" r:id="rId10"/>
    <p:sldId id="356" r:id="rId11"/>
    <p:sldId id="353" r:id="rId12"/>
    <p:sldId id="355" r:id="rId13"/>
  </p:sldIdLst>
  <p:sldSz cx="9144000" cy="5143500" type="screen16x9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60" userDrawn="1">
          <p15:clr>
            <a:srgbClr val="A4A3A4"/>
          </p15:clr>
        </p15:guide>
        <p15:guide id="2" orient="horz" pos="2135" userDrawn="1">
          <p15:clr>
            <a:srgbClr val="A4A3A4"/>
          </p15:clr>
        </p15:guide>
        <p15:guide id="3" orient="horz" pos="1452" userDrawn="1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2676" userDrawn="1">
          <p15:clr>
            <a:srgbClr val="A4A3A4"/>
          </p15:clr>
        </p15:guide>
        <p15:guide id="6" orient="horz" pos="3211" userDrawn="1">
          <p15:clr>
            <a:srgbClr val="A4A3A4"/>
          </p15:clr>
        </p15:guide>
        <p15:guide id="7" orient="horz" pos="444" userDrawn="1">
          <p15:clr>
            <a:srgbClr val="A4A3A4"/>
          </p15:clr>
        </p15:guide>
        <p15:guide id="8" pos="161" userDrawn="1">
          <p15:clr>
            <a:srgbClr val="A4A3A4"/>
          </p15:clr>
        </p15:guide>
        <p15:guide id="9" orient="horz" pos="580" userDrawn="1">
          <p15:clr>
            <a:srgbClr val="A4A3A4"/>
          </p15:clr>
        </p15:guide>
        <p15:guide id="10" orient="horz" pos="2100" userDrawn="1">
          <p15:clr>
            <a:srgbClr val="A4A3A4"/>
          </p15:clr>
        </p15:guide>
        <p15:guide id="11" orient="horz" pos="1985" userDrawn="1">
          <p15:clr>
            <a:srgbClr val="A4A3A4"/>
          </p15:clr>
        </p15:guide>
        <p15:guide id="12" orient="horz" pos="2796" userDrawn="1">
          <p15:clr>
            <a:srgbClr val="A4A3A4"/>
          </p15:clr>
        </p15:guide>
        <p15:guide id="13" pos="5640" userDrawn="1">
          <p15:clr>
            <a:srgbClr val="A4A3A4"/>
          </p15:clr>
        </p15:guide>
        <p15:guide id="14" orient="horz" pos="10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C4921B"/>
    <a:srgbClr val="F9B100"/>
    <a:srgbClr val="080206"/>
    <a:srgbClr val="547334"/>
    <a:srgbClr val="DC5F29"/>
    <a:srgbClr val="6A1033"/>
    <a:srgbClr val="020000"/>
    <a:srgbClr val="DDDDDD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54" autoAdjust="0"/>
    <p:restoredTop sz="87404" autoAdjust="0"/>
  </p:normalViewPr>
  <p:slideViewPr>
    <p:cSldViewPr snapToGrid="0">
      <p:cViewPr>
        <p:scale>
          <a:sx n="85" d="100"/>
          <a:sy n="85" d="100"/>
        </p:scale>
        <p:origin x="-926" y="-58"/>
      </p:cViewPr>
      <p:guideLst>
        <p:guide orient="horz" pos="3060"/>
        <p:guide orient="horz" pos="2135"/>
        <p:guide orient="horz" pos="1452"/>
        <p:guide orient="horz" pos="2676"/>
        <p:guide orient="horz" pos="3211"/>
        <p:guide orient="horz" pos="444"/>
        <p:guide orient="horz" pos="580"/>
        <p:guide orient="horz" pos="2100"/>
        <p:guide orient="horz" pos="1985"/>
        <p:guide orient="horz" pos="2796"/>
        <p:guide orient="horz" pos="1063"/>
        <p:guide pos="2880"/>
        <p:guide pos="161"/>
        <p:guide pos="56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-2112" y="269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C156A-8166-4C4D-95A4-BD4E01D599A2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C82D1-EB0D-F648-A567-928CF6F18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73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2B5BE-77F6-6D4C-A714-299BD4D0FE81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ECA0A-637F-AC4C-AE4F-B7DF928A1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20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D9E69-7A77-7C41-8538-E29C46D5404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52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D9E69-7A77-7C41-8538-E29C46D5404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48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D9E69-7A77-7C41-8538-E29C46D5404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4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D9E69-7A77-7C41-8538-E29C46D5404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48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D9E69-7A77-7C41-8538-E29C46D5404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48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D9E69-7A77-7C41-8538-E29C46D5404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48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D9E69-7A77-7C41-8538-E29C46D5404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48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D9E69-7A77-7C41-8538-E29C46D5404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48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D9E69-7A77-7C41-8538-E29C46D5404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48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D9E69-7A77-7C41-8538-E29C46D5404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48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0" y="0"/>
            <a:ext cx="9144000" cy="5156848"/>
          </a:xfrm>
          <a:prstGeom prst="rect">
            <a:avLst/>
          </a:prstGeom>
        </p:spPr>
      </p:pic>
      <p:sp>
        <p:nvSpPr>
          <p:cNvPr id="6" name="Title 19"/>
          <p:cNvSpPr>
            <a:spLocks noGrp="1"/>
          </p:cNvSpPr>
          <p:nvPr>
            <p:ph type="title" hasCustomPrompt="1"/>
          </p:nvPr>
        </p:nvSpPr>
        <p:spPr>
          <a:xfrm>
            <a:off x="0" y="1069"/>
            <a:ext cx="9144000" cy="669844"/>
          </a:xfrm>
          <a:prstGeom prst="rect">
            <a:avLst/>
          </a:prstGeom>
        </p:spPr>
        <p:txBody>
          <a:bodyPr vert="horz" anchor="ctr"/>
          <a:lstStyle>
            <a:lvl1pPr marL="227013" indent="0">
              <a:defRPr sz="2400">
                <a:solidFill>
                  <a:srgbClr val="1C0010"/>
                </a:solidFill>
                <a:latin typeface="EtihadAltis-Book"/>
                <a:cs typeface="EtihadAltis-Book"/>
              </a:defRPr>
            </a:lvl1pPr>
          </a:lstStyle>
          <a:p>
            <a:r>
              <a:rPr lang="en-US" dirty="0" err="1" smtClean="0"/>
              <a:t>Coverslide</a:t>
            </a:r>
            <a:r>
              <a:rPr lang="en-US" dirty="0" smtClean="0"/>
              <a:t>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1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9"/>
          <p:cNvSpPr>
            <a:spLocks noGrp="1"/>
          </p:cNvSpPr>
          <p:nvPr>
            <p:ph type="title" hasCustomPrompt="1"/>
          </p:nvPr>
        </p:nvSpPr>
        <p:spPr>
          <a:xfrm>
            <a:off x="0" y="1069"/>
            <a:ext cx="9144000" cy="669844"/>
          </a:xfrm>
          <a:prstGeom prst="rect">
            <a:avLst/>
          </a:prstGeom>
        </p:spPr>
        <p:txBody>
          <a:bodyPr vert="horz" anchor="ctr"/>
          <a:lstStyle>
            <a:lvl1pPr marL="227013" indent="0">
              <a:defRPr sz="2400">
                <a:solidFill>
                  <a:srgbClr val="1C0010"/>
                </a:solidFill>
                <a:latin typeface="EtihadAltis-Book"/>
                <a:cs typeface="EtihadAltis-Book"/>
              </a:defRPr>
            </a:lvl1pPr>
          </a:lstStyle>
          <a:p>
            <a:r>
              <a:rPr lang="en-US" dirty="0" err="1" smtClean="0"/>
              <a:t>Coverslide</a:t>
            </a:r>
            <a:r>
              <a:rPr lang="en-US" dirty="0" smtClean="0"/>
              <a:t>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813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1442"/>
            <a:ext cx="9144000" cy="669844"/>
          </a:xfrm>
          <a:prstGeom prst="rect">
            <a:avLst/>
          </a:prstGeom>
        </p:spPr>
        <p:txBody>
          <a:bodyPr vert="horz" anchor="ctr"/>
          <a:lstStyle>
            <a:lvl1pPr marL="227013" indent="0">
              <a:defRPr sz="2400">
                <a:solidFill>
                  <a:srgbClr val="1C0010"/>
                </a:solidFill>
                <a:latin typeface="EtihadAltis-Book"/>
                <a:cs typeface="EtihadAltis-Boo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85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5" y="0"/>
            <a:ext cx="9144000" cy="5143500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1442"/>
            <a:ext cx="9144000" cy="669844"/>
          </a:xfrm>
          <a:prstGeom prst="rect">
            <a:avLst/>
          </a:prstGeom>
        </p:spPr>
        <p:txBody>
          <a:bodyPr vert="horz" anchor="ctr"/>
          <a:lstStyle>
            <a:lvl1pPr marL="227013" indent="0">
              <a:defRPr sz="2400">
                <a:solidFill>
                  <a:srgbClr val="1C0010"/>
                </a:solidFill>
                <a:latin typeface="EtihadAltis-Book"/>
                <a:cs typeface="EtihadAltis-Boo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6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914399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63500" y="1929946"/>
            <a:ext cx="9207500" cy="82776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ctr">
              <a:defRPr sz="4000" baseline="0">
                <a:solidFill>
                  <a:srgbClr val="C4921B"/>
                </a:solidFill>
                <a:latin typeface="EtihadAltis-Book"/>
                <a:cs typeface="EtihadAltis-Book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51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-63504" y="0"/>
            <a:ext cx="920749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63500" y="1929946"/>
            <a:ext cx="9207500" cy="82776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ctr">
              <a:defRPr sz="4000" baseline="0">
                <a:solidFill>
                  <a:schemeClr val="tx1"/>
                </a:solidFill>
                <a:latin typeface="EtihadAltis-Book"/>
                <a:cs typeface="EtihadAltis-Book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047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59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12" r:id="rId2"/>
    <p:sldLayoutId id="2147483700" r:id="rId3"/>
    <p:sldLayoutId id="2147483710" r:id="rId4"/>
    <p:sldLayoutId id="2147483701" r:id="rId5"/>
    <p:sldLayoutId id="2147483711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EtihadAltis-Text"/>
          <a:ea typeface="+mj-ea"/>
          <a:cs typeface="EtihadAltis-Tex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800" kern="1200">
          <a:solidFill>
            <a:schemeClr val="accent2"/>
          </a:solidFill>
          <a:latin typeface="EtihadAltis-Text"/>
          <a:ea typeface="+mn-ea"/>
          <a:cs typeface="EtihadAltis-Text"/>
        </a:defRPr>
      </a:lvl1pPr>
      <a:lvl2pPr marL="361950" indent="-184150" algn="l" defTabSz="457200" rtl="0" eaLnBrk="1" latinLnBrk="0" hangingPunct="1">
        <a:spcBef>
          <a:spcPct val="20000"/>
        </a:spcBef>
        <a:buClr>
          <a:schemeClr val="bg1"/>
        </a:buClr>
        <a:buFont typeface="Wingdings" charset="2"/>
        <a:buChar char="§"/>
        <a:defRPr sz="1600" kern="1200">
          <a:solidFill>
            <a:schemeClr val="tx1"/>
          </a:solidFill>
          <a:latin typeface="EtihadAltis-Text"/>
          <a:ea typeface="+mn-ea"/>
          <a:cs typeface="EtihadAltis-Text"/>
        </a:defRPr>
      </a:lvl2pPr>
      <a:lvl3pPr marL="539750" indent="-177800" algn="l" defTabSz="457200" rtl="0" eaLnBrk="1" latinLnBrk="0" hangingPunct="1">
        <a:spcBef>
          <a:spcPct val="20000"/>
        </a:spcBef>
        <a:buClr>
          <a:schemeClr val="accent2"/>
        </a:buClr>
        <a:buFont typeface="Lucida Grande"/>
        <a:buChar char="-"/>
        <a:defRPr sz="1600" kern="1200">
          <a:solidFill>
            <a:schemeClr val="accent2"/>
          </a:solidFill>
          <a:latin typeface="EtihadAltis-Text"/>
          <a:ea typeface="+mn-ea"/>
          <a:cs typeface="EtihadAltis-Tex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EtihadAltis-Text"/>
          <a:ea typeface="+mn-ea"/>
          <a:cs typeface="EtihadAltis-Tex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EtihadAltis-Text"/>
          <a:ea typeface="+mn-ea"/>
          <a:cs typeface="EtihadAltis-Tex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microsoftstream.com/video/2aeac23c-49c6-42cd-b7a8-49ddd96b332d" TargetMode="External"/><Relationship Id="rId2" Type="http://schemas.openxmlformats.org/officeDocument/2006/relationships/hyperlink" Target="https://www.useloom.com/share/021b06810ff242b6b7e6f00185928693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2.png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11.png"/><Relationship Id="rId7" Type="http://schemas.openxmlformats.org/officeDocument/2006/relationships/image" Target="../media/image27.tiff"/><Relationship Id="rId12" Type="http://schemas.openxmlformats.org/officeDocument/2006/relationships/image" Target="../media/image3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tiff"/><Relationship Id="rId11" Type="http://schemas.openxmlformats.org/officeDocument/2006/relationships/image" Target="../media/image31.tiff"/><Relationship Id="rId5" Type="http://schemas.openxmlformats.org/officeDocument/2006/relationships/image" Target="../media/image25.tiff"/><Relationship Id="rId10" Type="http://schemas.openxmlformats.org/officeDocument/2006/relationships/image" Target="../media/image30.tiff"/><Relationship Id="rId4" Type="http://schemas.openxmlformats.org/officeDocument/2006/relationships/image" Target="../media/image12.png"/><Relationship Id="rId9" Type="http://schemas.openxmlformats.org/officeDocument/2006/relationships/image" Target="../media/image2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emf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380 2017_1 _RT_Lowres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26788"/>
            <a:ext cx="9216572" cy="5233788"/>
          </a:xfrm>
          <a:prstGeom prst="rect">
            <a:avLst/>
          </a:prstGeom>
        </p:spPr>
      </p:pic>
      <p:pic>
        <p:nvPicPr>
          <p:cNvPr id="19" name="Picture 18" descr="FAD2TW_Tagline_Artwork_Gold-SingleLine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985000" y="4680655"/>
            <a:ext cx="1913740" cy="132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31824" y="401170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20925" y="259118"/>
            <a:ext cx="4476867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GB" sz="3600" dirty="0" smtClean="0">
                <a:solidFill>
                  <a:schemeClr val="bg2"/>
                </a:solidFill>
                <a:latin typeface="EtihadAltis-Book"/>
                <a:cs typeface="EtihadAltis-Book"/>
              </a:rPr>
              <a:t>SMART CONTRACT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777209" y="276394"/>
            <a:ext cx="3132115" cy="755485"/>
            <a:chOff x="5818461" y="252936"/>
            <a:chExt cx="3132115" cy="755485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9524" y="380728"/>
              <a:ext cx="1281052" cy="496564"/>
            </a:xfrm>
            <a:prstGeom prst="rect">
              <a:avLst/>
            </a:prstGeom>
          </p:spPr>
        </p:pic>
        <p:pic>
          <p:nvPicPr>
            <p:cNvPr id="38" name="Picture 37" descr="EtihadAirways AbuDhabi MasterLogo Eng-01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18461" y="252936"/>
              <a:ext cx="1450830" cy="755485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>
              <a:off x="7440768" y="298578"/>
              <a:ext cx="0" cy="680357"/>
            </a:xfrm>
            <a:prstGeom prst="line">
              <a:avLst/>
            </a:prstGeom>
            <a:ln w="3175" cmpd="sng">
              <a:solidFill>
                <a:srgbClr val="FFFFF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302716" y="3632118"/>
            <a:ext cx="3426004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600" dirty="0" err="1" smtClean="0">
                <a:solidFill>
                  <a:srgbClr val="FFFFFE"/>
                </a:solidFill>
                <a:latin typeface="EtihadAltis-Text"/>
                <a:cs typeface="EtihadAltis-Text"/>
              </a:rPr>
              <a:t>Subir</a:t>
            </a:r>
            <a:r>
              <a:rPr lang="en-GB" sz="1600" dirty="0" smtClean="0">
                <a:solidFill>
                  <a:srgbClr val="FFFFFE"/>
                </a:solidFill>
                <a:latin typeface="EtihadAltis-Text"/>
                <a:cs typeface="EtihadAltis-Text"/>
              </a:rPr>
              <a:t> </a:t>
            </a:r>
            <a:r>
              <a:rPr lang="en-GB" sz="1600" dirty="0" err="1">
                <a:solidFill>
                  <a:srgbClr val="FFFFFE"/>
                </a:solidFill>
                <a:latin typeface="EtihadAltis-Text"/>
                <a:cs typeface="EtihadAltis-Text"/>
              </a:rPr>
              <a:t>Ghosh</a:t>
            </a:r>
            <a:endParaRPr lang="en-GB" sz="1600" dirty="0">
              <a:solidFill>
                <a:srgbClr val="FFFFFE"/>
              </a:solidFill>
              <a:latin typeface="EtihadAltis-Text"/>
              <a:cs typeface="EtihadAltis-Text"/>
            </a:endParaRPr>
          </a:p>
          <a:p>
            <a:pPr>
              <a:defRPr/>
            </a:pPr>
            <a:r>
              <a:rPr lang="en-GB" sz="1600" dirty="0">
                <a:solidFill>
                  <a:srgbClr val="FFFFFE"/>
                </a:solidFill>
                <a:latin typeface="EtihadAltis-Text"/>
                <a:cs typeface="EtihadAltis-Text"/>
              </a:rPr>
              <a:t>Amitabh </a:t>
            </a:r>
            <a:r>
              <a:rPr lang="en-GB" sz="1600" dirty="0" err="1">
                <a:solidFill>
                  <a:srgbClr val="FFFFFE"/>
                </a:solidFill>
                <a:latin typeface="EtihadAltis-Text"/>
                <a:cs typeface="EtihadAltis-Text"/>
              </a:rPr>
              <a:t>Cheekoth</a:t>
            </a:r>
            <a:r>
              <a:rPr lang="en-GB" sz="1600" dirty="0">
                <a:solidFill>
                  <a:srgbClr val="FFFFFE"/>
                </a:solidFill>
                <a:latin typeface="EtihadAltis-Text"/>
                <a:cs typeface="EtihadAltis-Text"/>
              </a:rPr>
              <a:t> </a:t>
            </a:r>
          </a:p>
          <a:p>
            <a:pPr>
              <a:defRPr/>
            </a:pPr>
            <a:r>
              <a:rPr lang="en-GB" sz="1600" dirty="0" err="1">
                <a:solidFill>
                  <a:srgbClr val="FFFFFE"/>
                </a:solidFill>
                <a:latin typeface="EtihadAltis-Text"/>
                <a:cs typeface="EtihadAltis-Text"/>
              </a:rPr>
              <a:t>Balasubramanya</a:t>
            </a:r>
            <a:r>
              <a:rPr lang="en-GB" sz="1600" dirty="0">
                <a:solidFill>
                  <a:srgbClr val="FFFFFE"/>
                </a:solidFill>
                <a:latin typeface="EtihadAltis-Text"/>
                <a:cs typeface="EtihadAltis-Text"/>
              </a:rPr>
              <a:t> </a:t>
            </a:r>
            <a:r>
              <a:rPr lang="en-GB" sz="1600" dirty="0" err="1">
                <a:solidFill>
                  <a:srgbClr val="FFFFFE"/>
                </a:solidFill>
                <a:latin typeface="EtihadAltis-Text"/>
                <a:cs typeface="EtihadAltis-Text"/>
              </a:rPr>
              <a:t>Ramaswamy</a:t>
            </a:r>
            <a:endParaRPr lang="en-GB" sz="1600" dirty="0">
              <a:solidFill>
                <a:srgbClr val="FFFFFE"/>
              </a:solidFill>
              <a:latin typeface="EtihadAltis-Text"/>
              <a:cs typeface="EtihadAltis-Text"/>
            </a:endParaRPr>
          </a:p>
          <a:p>
            <a:pPr>
              <a:defRPr/>
            </a:pPr>
            <a:r>
              <a:rPr lang="en-GB" sz="1600" dirty="0" err="1">
                <a:solidFill>
                  <a:srgbClr val="FFFFFE"/>
                </a:solidFill>
                <a:latin typeface="EtihadAltis-Text"/>
                <a:cs typeface="EtihadAltis-Text"/>
              </a:rPr>
              <a:t>Vinod</a:t>
            </a:r>
            <a:r>
              <a:rPr lang="en-GB" sz="1600" dirty="0">
                <a:solidFill>
                  <a:srgbClr val="FFFFFE"/>
                </a:solidFill>
                <a:latin typeface="EtihadAltis-Text"/>
                <a:cs typeface="EtihadAltis-Text"/>
              </a:rPr>
              <a:t> </a:t>
            </a:r>
            <a:r>
              <a:rPr lang="en-GB" sz="1600" dirty="0" err="1">
                <a:solidFill>
                  <a:srgbClr val="FFFFFE"/>
                </a:solidFill>
                <a:latin typeface="EtihadAltis-Text"/>
                <a:cs typeface="EtihadAltis-Text"/>
              </a:rPr>
              <a:t>Thottupurath</a:t>
            </a:r>
            <a:endParaRPr lang="en-GB" sz="1600" dirty="0">
              <a:solidFill>
                <a:srgbClr val="FFFFFE"/>
              </a:solidFill>
              <a:latin typeface="EtihadAltis-Text"/>
              <a:cs typeface="EtihadAltis-Text"/>
            </a:endParaRPr>
          </a:p>
          <a:p>
            <a:pPr>
              <a:defRPr/>
            </a:pPr>
            <a:endParaRPr lang="en-GB" sz="1000" dirty="0" smtClean="0">
              <a:solidFill>
                <a:srgbClr val="FFFFFE"/>
              </a:solidFill>
              <a:latin typeface="EtihadAltis-Text"/>
              <a:cs typeface="EtihadAltis-Text"/>
            </a:endParaRPr>
          </a:p>
          <a:p>
            <a:pPr>
              <a:defRPr/>
            </a:pPr>
            <a:endParaRPr lang="en-GB" sz="800" dirty="0" smtClean="0">
              <a:solidFill>
                <a:srgbClr val="FFFFFE"/>
              </a:solidFill>
              <a:latin typeface="EtihadAltis-Text"/>
              <a:cs typeface="EtihadAltis-Text"/>
            </a:endParaRPr>
          </a:p>
          <a:p>
            <a:pPr>
              <a:defRPr/>
            </a:pPr>
            <a:r>
              <a:rPr lang="en-GB" sz="900" dirty="0" smtClean="0">
                <a:solidFill>
                  <a:srgbClr val="FFFFFE"/>
                </a:solidFill>
                <a:latin typeface="EtihadAltis-Text"/>
                <a:cs typeface="EtihadAltis-Text"/>
              </a:rPr>
              <a:t>15 April 2018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8048" y="794391"/>
            <a:ext cx="49423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600" dirty="0" smtClean="0">
                <a:solidFill>
                  <a:srgbClr val="FFFFFE"/>
                </a:solidFill>
                <a:latin typeface="EtihadAltis-Text"/>
                <a:cs typeface="EtihadAltis-Text"/>
              </a:rPr>
              <a:t>Powered by Blockchain technology</a:t>
            </a:r>
            <a:endParaRPr lang="en-GB" sz="900" dirty="0" smtClean="0">
              <a:solidFill>
                <a:srgbClr val="FFFFFE"/>
              </a:solidFill>
              <a:latin typeface="EtihadAltis-Text"/>
              <a:cs typeface="EtihadAltis-Text"/>
            </a:endParaRPr>
          </a:p>
        </p:txBody>
      </p:sp>
    </p:spTree>
    <p:extLst>
      <p:ext uri="{BB962C8B-B14F-4D97-AF65-F5344CB8AC3E}">
        <p14:creationId xmlns:p14="http://schemas.microsoft.com/office/powerpoint/2010/main" val="366169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442"/>
            <a:ext cx="6604000" cy="669844"/>
          </a:xfrm>
          <a:ln>
            <a:noFill/>
          </a:ln>
        </p:spPr>
        <p:txBody>
          <a:bodyPr/>
          <a:lstStyle/>
          <a:p>
            <a:r>
              <a:rPr lang="en-US" dirty="0" smtClean="0"/>
              <a:t>Additional Slides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71944" y="4642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6984315" y="106496"/>
            <a:ext cx="2037511" cy="466928"/>
            <a:chOff x="5758704" y="286123"/>
            <a:chExt cx="3194447" cy="732053"/>
          </a:xfrm>
        </p:grpSpPr>
        <p:pic>
          <p:nvPicPr>
            <p:cNvPr id="14" name="Picture 13" descr="EtihadAirways AbuDhabi MasterLogo Eng-01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58704" y="286123"/>
              <a:ext cx="1405839" cy="73205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0324" y="392431"/>
              <a:ext cx="1362827" cy="52471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7361977" y="324586"/>
              <a:ext cx="0" cy="660400"/>
            </a:xfrm>
            <a:prstGeom prst="line">
              <a:avLst/>
            </a:prstGeom>
            <a:ln w="3175" cmpd="sng">
              <a:solidFill>
                <a:srgbClr val="6666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822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613991" y="805070"/>
            <a:ext cx="2351414" cy="3707295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Etihad Altis Text" panose="020B06030300000000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 vert="horz" anchor="ctr"/>
          <a:lstStyle/>
          <a:p>
            <a:r>
              <a:rPr lang="en-US" dirty="0"/>
              <a:t>Technology stack used</a:t>
            </a:r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28" y="1024342"/>
            <a:ext cx="1336450" cy="94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27800" y="2083287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Etihad Altis Text" panose="020B0603030000000003" pitchFamily="34" charset="0"/>
              </a:rPr>
              <a:t>App Server</a:t>
            </a:r>
            <a:endParaRPr lang="en-US" sz="1200" dirty="0">
              <a:latin typeface="Etihad Altis Text" panose="020B0603030000000003" pitchFamily="34" charset="0"/>
            </a:endParaRPr>
          </a:p>
        </p:txBody>
      </p:sp>
      <p:sp>
        <p:nvSpPr>
          <p:cNvPr id="3" name="Cube 2"/>
          <p:cNvSpPr/>
          <p:nvPr/>
        </p:nvSpPr>
        <p:spPr>
          <a:xfrm>
            <a:off x="2966937" y="902138"/>
            <a:ext cx="1017888" cy="119229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Etihad Altis Text" panose="020B06030300000000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050" y="1175252"/>
            <a:ext cx="535553" cy="345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16110" y="1883396"/>
            <a:ext cx="223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Etihad Altis Text" panose="020B0603030000000003" pitchFamily="34" charset="0"/>
              </a:rPr>
              <a:t>Public </a:t>
            </a:r>
            <a:r>
              <a:rPr lang="en-US" sz="1200" b="1" dirty="0" err="1" smtClean="0">
                <a:latin typeface="Etihad Altis Text" panose="020B0603030000000003" pitchFamily="34" charset="0"/>
              </a:rPr>
              <a:t>Ethereum</a:t>
            </a:r>
            <a:r>
              <a:rPr lang="en-US" sz="1200" b="1" dirty="0" smtClean="0">
                <a:latin typeface="Etihad Altis Text" panose="020B0603030000000003" pitchFamily="34" charset="0"/>
              </a:rPr>
              <a:t> </a:t>
            </a:r>
            <a:r>
              <a:rPr lang="en-US" sz="1200" b="1" dirty="0" err="1" smtClean="0">
                <a:latin typeface="Etihad Altis Text" panose="020B0603030000000003" pitchFamily="34" charset="0"/>
              </a:rPr>
              <a:t>Blockchain</a:t>
            </a:r>
            <a:r>
              <a:rPr lang="en-US" sz="1200" b="1" dirty="0" smtClean="0">
                <a:latin typeface="Etihad Altis Text" panose="020B0603030000000003" pitchFamily="34" charset="0"/>
              </a:rPr>
              <a:t/>
            </a:r>
            <a:br>
              <a:rPr lang="en-US" sz="1200" b="1" dirty="0" smtClean="0">
                <a:latin typeface="Etihad Altis Text" panose="020B0603030000000003" pitchFamily="34" charset="0"/>
              </a:rPr>
            </a:br>
            <a:r>
              <a:rPr lang="en-US" sz="1200" dirty="0" smtClean="0">
                <a:latin typeface="Etihad Altis Text" panose="020B0603030000000003" pitchFamily="34" charset="0"/>
              </a:rPr>
              <a:t>(</a:t>
            </a:r>
            <a:r>
              <a:rPr lang="en-US" sz="1200" dirty="0" err="1" smtClean="0">
                <a:latin typeface="Etihad Altis Text" panose="020B0603030000000003" pitchFamily="34" charset="0"/>
              </a:rPr>
              <a:t>Rinkeby</a:t>
            </a:r>
            <a:r>
              <a:rPr lang="en-US" sz="1200" dirty="0" smtClean="0">
                <a:latin typeface="Etihad Altis Text" panose="020B0603030000000003" pitchFamily="34" charset="0"/>
              </a:rPr>
              <a:t> Test Network)</a:t>
            </a:r>
            <a:endParaRPr lang="en-US" sz="1200" dirty="0">
              <a:latin typeface="Etihad Altis Text" panose="020B06030300000000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228" y="3193116"/>
            <a:ext cx="367772" cy="5314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56562" y="3759987"/>
            <a:ext cx="1866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Etihad Altis Text" panose="020B0603030000000003" pitchFamily="34" charset="0"/>
              </a:rPr>
              <a:t>Local </a:t>
            </a:r>
            <a:r>
              <a:rPr lang="en-US" sz="1000" dirty="0" err="1" smtClean="0">
                <a:latin typeface="Etihad Altis Text" panose="020B0603030000000003" pitchFamily="34" charset="0"/>
              </a:rPr>
              <a:t>ethereum</a:t>
            </a:r>
            <a:r>
              <a:rPr lang="en-US" sz="1000" dirty="0" smtClean="0">
                <a:latin typeface="Etihad Altis Text" panose="020B0603030000000003" pitchFamily="34" charset="0"/>
              </a:rPr>
              <a:t> network</a:t>
            </a:r>
            <a:br>
              <a:rPr lang="en-US" sz="1000" dirty="0" smtClean="0">
                <a:latin typeface="Etihad Altis Text" panose="020B0603030000000003" pitchFamily="34" charset="0"/>
              </a:rPr>
            </a:br>
            <a:r>
              <a:rPr lang="en-US" sz="1000" dirty="0" smtClean="0">
                <a:latin typeface="Etihad Altis Text" panose="020B0603030000000003" pitchFamily="34" charset="0"/>
              </a:rPr>
              <a:t>(</a:t>
            </a:r>
            <a:r>
              <a:rPr lang="en-US" sz="1000" dirty="0" err="1" smtClean="0">
                <a:latin typeface="Etihad Altis Text" panose="020B0603030000000003" pitchFamily="34" charset="0"/>
              </a:rPr>
              <a:t>blockchain</a:t>
            </a:r>
            <a:r>
              <a:rPr lang="en-US" sz="1000" dirty="0" smtClean="0">
                <a:latin typeface="Etihad Altis Text" panose="020B0603030000000003" pitchFamily="34" charset="0"/>
              </a:rPr>
              <a:t>)</a:t>
            </a:r>
            <a:endParaRPr lang="en-US" sz="1000" dirty="0">
              <a:latin typeface="Etihad Altis Text" panose="020B0603030000000003" pitchFamily="34" charset="0"/>
            </a:endParaRPr>
          </a:p>
        </p:txBody>
      </p:sp>
      <p:cxnSp>
        <p:nvCxnSpPr>
          <p:cNvPr id="17" name="Elbow Connector 16"/>
          <p:cNvCxnSpPr>
            <a:stCxn id="3" idx="4"/>
          </p:cNvCxnSpPr>
          <p:nvPr/>
        </p:nvCxnSpPr>
        <p:spPr>
          <a:xfrm>
            <a:off x="3730353" y="1625519"/>
            <a:ext cx="624543" cy="161463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4" idx="1"/>
          </p:cNvCxnSpPr>
          <p:nvPr/>
        </p:nvCxnSpPr>
        <p:spPr>
          <a:xfrm flipV="1">
            <a:off x="3733196" y="1495508"/>
            <a:ext cx="3357532" cy="351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459" y="1685722"/>
            <a:ext cx="520733" cy="291610"/>
          </a:xfrm>
          <a:prstGeom prst="rect">
            <a:avLst/>
          </a:prstGeom>
        </p:spPr>
      </p:pic>
      <p:pic>
        <p:nvPicPr>
          <p:cNvPr id="10242" name="Picture 2" descr="Image result for express framewor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958" y="1561341"/>
            <a:ext cx="467447" cy="10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truffle ethereu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23" y="3192802"/>
            <a:ext cx="497864" cy="49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loud 28"/>
          <p:cNvSpPr/>
          <p:nvPr/>
        </p:nvSpPr>
        <p:spPr>
          <a:xfrm>
            <a:off x="6353735" y="888756"/>
            <a:ext cx="2790265" cy="1869141"/>
          </a:xfrm>
          <a:prstGeom prst="cloud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Etihad Altis Text" panose="020B0603030000000003" pitchFamily="34" charset="0"/>
            </a:endParaRPr>
          </a:p>
        </p:txBody>
      </p:sp>
      <p:sp>
        <p:nvSpPr>
          <p:cNvPr id="31" name="Flowchart: Process 30"/>
          <p:cNvSpPr/>
          <p:nvPr/>
        </p:nvSpPr>
        <p:spPr>
          <a:xfrm>
            <a:off x="466184" y="902138"/>
            <a:ext cx="1363749" cy="618632"/>
          </a:xfrm>
          <a:prstGeom prst="flowChartProcess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Etihad Altis Text" panose="020B0603030000000003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5034" y="1460063"/>
            <a:ext cx="1017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Etihad Altis Text" panose="020B0603030000000003" pitchFamily="34" charset="0"/>
              </a:rPr>
              <a:t>Browser/ UI</a:t>
            </a:r>
            <a:endParaRPr lang="en-US" sz="1200" dirty="0">
              <a:latin typeface="Etihad Altis Text" panose="020B0603030000000003" pitchFamily="34" charset="0"/>
            </a:endParaRPr>
          </a:p>
        </p:txBody>
      </p:sp>
      <p:pic>
        <p:nvPicPr>
          <p:cNvPr id="10246" name="Picture 6" descr="Image result for bootstra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46" y="922641"/>
            <a:ext cx="598129" cy="59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Image result for Jquer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21" y="938878"/>
            <a:ext cx="443200" cy="47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/>
          <p:cNvCxnSpPr>
            <a:stCxn id="31" idx="3"/>
          </p:cNvCxnSpPr>
          <p:nvPr/>
        </p:nvCxnSpPr>
        <p:spPr>
          <a:xfrm>
            <a:off x="1829933" y="1211454"/>
            <a:ext cx="12523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979191" y="4471552"/>
            <a:ext cx="1636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Etihad Altis Text" panose="020B0603030000000003" pitchFamily="34" charset="0"/>
              </a:rPr>
              <a:t>Local/ Cloud Server</a:t>
            </a:r>
            <a:endParaRPr lang="en-US" sz="1200" b="1" dirty="0">
              <a:latin typeface="Etihad Altis Text" panose="020B0603030000000003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927801" y="3110505"/>
            <a:ext cx="1817416" cy="1004295"/>
          </a:xfrm>
          <a:prstGeom prst="rect">
            <a:avLst/>
          </a:prstGeom>
          <a:noFill/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Etihad Altis Text" panose="020B06030300000000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64610" y="2781868"/>
            <a:ext cx="22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Etihad Altis Text" panose="020B0603030000000003" pitchFamily="34" charset="0"/>
              </a:rPr>
              <a:t>Ethereum</a:t>
            </a:r>
            <a:r>
              <a:rPr lang="en-US" sz="1200" dirty="0" smtClean="0">
                <a:latin typeface="Etihad Altis Text" panose="020B0603030000000003" pitchFamily="34" charset="0"/>
              </a:rPr>
              <a:t> Smart Contract dev </a:t>
            </a:r>
            <a:br>
              <a:rPr lang="en-US" sz="1200" dirty="0" smtClean="0">
                <a:latin typeface="Etihad Altis Text" panose="020B0603030000000003" pitchFamily="34" charset="0"/>
              </a:rPr>
            </a:br>
            <a:r>
              <a:rPr lang="en-US" sz="1200" dirty="0" smtClean="0">
                <a:latin typeface="Etihad Altis Text" panose="020B0603030000000003" pitchFamily="34" charset="0"/>
              </a:rPr>
              <a:t>&amp; testing</a:t>
            </a:r>
          </a:p>
          <a:p>
            <a:endParaRPr lang="en-US" sz="1200" dirty="0">
              <a:latin typeface="Etihad Altis Text" panose="020B0603030000000003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42624" y="1301225"/>
            <a:ext cx="984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latin typeface="Etihad Altis Text" panose="020B0603030000000003" pitchFamily="34" charset="0"/>
              </a:rPr>
              <a:t>JSON-RPC &amp; </a:t>
            </a:r>
            <a:br>
              <a:rPr lang="en-US" sz="1100" dirty="0" smtClean="0">
                <a:latin typeface="Etihad Altis Text" panose="020B0603030000000003" pitchFamily="34" charset="0"/>
              </a:rPr>
            </a:br>
            <a:r>
              <a:rPr lang="en-US" sz="1100" dirty="0" smtClean="0">
                <a:latin typeface="Etihad Altis Text" panose="020B0603030000000003" pitchFamily="34" charset="0"/>
              </a:rPr>
              <a:t>REST</a:t>
            </a:r>
            <a:endParaRPr lang="en-US" sz="1100" dirty="0">
              <a:latin typeface="Etihad Altis Text" panose="020B0603030000000003" pitchFamily="34" charset="0"/>
            </a:endParaRPr>
          </a:p>
        </p:txBody>
      </p:sp>
      <p:sp>
        <p:nvSpPr>
          <p:cNvPr id="41" name="AutoShape 14" descr="Image result for githu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558652" y="3545853"/>
            <a:ext cx="2416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Etihad Altis Text" panose="020B0603030000000003" pitchFamily="34" charset="0"/>
              </a:rPr>
              <a:t>SCM, Collaborated development</a:t>
            </a:r>
            <a:endParaRPr lang="en-US" sz="1200" dirty="0">
              <a:latin typeface="Etihad Altis Text" panose="020B06030300000000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49397" y="986439"/>
            <a:ext cx="4940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latin typeface="Etihad Altis Text" panose="020B0603030000000003" pitchFamily="34" charset="0"/>
              </a:rPr>
              <a:t>REST</a:t>
            </a:r>
            <a:endParaRPr lang="en-US" sz="1100" dirty="0">
              <a:latin typeface="Etihad Altis Text" panose="020B0603030000000003" pitchFamily="34" charset="0"/>
            </a:endParaRPr>
          </a:p>
        </p:txBody>
      </p:sp>
      <p:pic>
        <p:nvPicPr>
          <p:cNvPr id="9218" name="Picture 2" descr="Image result for remix ethereu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316" y="2649143"/>
            <a:ext cx="639819" cy="63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8" descr="Rel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8" name="Picture 12" descr="Image result for solidity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0" r="33436"/>
          <a:stretch/>
        </p:blipFill>
        <p:spPr bwMode="auto">
          <a:xfrm>
            <a:off x="6127568" y="2645428"/>
            <a:ext cx="499025" cy="71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github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726" y="3502364"/>
            <a:ext cx="1094664" cy="36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Image result for html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460" y="985562"/>
            <a:ext cx="406956" cy="40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03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78" y="0"/>
            <a:ext cx="8612821" cy="519576"/>
          </a:xfrm>
          <a:ln>
            <a:noFill/>
          </a:ln>
        </p:spPr>
        <p:txBody>
          <a:bodyPr vert="horz" anchor="ctr"/>
          <a:lstStyle/>
          <a:p>
            <a:r>
              <a:rPr lang="en-US" dirty="0"/>
              <a:t>Demo Link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878" y="1017829"/>
            <a:ext cx="756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D3430"/>
                </a:solidFill>
                <a:latin typeface="Etihad Altis Text"/>
                <a:hlinkClick r:id="rId2"/>
              </a:rPr>
              <a:t>https://www.useloom.com/share/021b06810ff242b6b7e6f00185928693</a:t>
            </a:r>
            <a:endParaRPr lang="en-US" dirty="0">
              <a:solidFill>
                <a:srgbClr val="3D3430"/>
              </a:solidFill>
              <a:latin typeface="Etihad Altis Tex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781" y="1363104"/>
            <a:ext cx="24016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3D3430"/>
                </a:solidFill>
                <a:latin typeface="Etihad Altis Text"/>
              </a:rPr>
              <a:t>*  Viewable outside Etihad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966323"/>
            <a:ext cx="8999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D3430"/>
                </a:solidFill>
                <a:latin typeface="Etihad Altis Text"/>
                <a:hlinkClick r:id="rId3"/>
              </a:rPr>
              <a:t>https://web.microsoftstream.com/video/2aeac23c-49c6-42cd-b7a8-49ddd96b332d</a:t>
            </a:r>
            <a:endParaRPr lang="en-US" dirty="0">
              <a:solidFill>
                <a:srgbClr val="3D3430"/>
              </a:solidFill>
              <a:latin typeface="Etihad Altis Tex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036" y="2335655"/>
            <a:ext cx="1762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3D3430"/>
                </a:solidFill>
                <a:latin typeface="Etihad Altis Text"/>
              </a:rPr>
              <a:t>* </a:t>
            </a:r>
            <a:r>
              <a:rPr lang="en-US" sz="1050" dirty="0" smtClean="0">
                <a:solidFill>
                  <a:srgbClr val="3D3430"/>
                </a:solidFill>
                <a:latin typeface="Etihad Altis Text"/>
              </a:rPr>
              <a:t>Accessible </a:t>
            </a:r>
            <a:r>
              <a:rPr lang="en-US" sz="1050" dirty="0">
                <a:solidFill>
                  <a:srgbClr val="3D3430"/>
                </a:solidFill>
                <a:latin typeface="Etihad Altis Text"/>
              </a:rPr>
              <a:t>via Office 365</a:t>
            </a:r>
          </a:p>
        </p:txBody>
      </p:sp>
    </p:spTree>
    <p:extLst>
      <p:ext uri="{BB962C8B-B14F-4D97-AF65-F5344CB8AC3E}">
        <p14:creationId xmlns:p14="http://schemas.microsoft.com/office/powerpoint/2010/main" val="396329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442"/>
            <a:ext cx="6604000" cy="669844"/>
          </a:xfrm>
          <a:ln>
            <a:noFill/>
          </a:ln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71944" y="4642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6984315" y="106496"/>
            <a:ext cx="2037511" cy="466928"/>
            <a:chOff x="5758704" y="286123"/>
            <a:chExt cx="3194447" cy="732053"/>
          </a:xfrm>
        </p:grpSpPr>
        <p:pic>
          <p:nvPicPr>
            <p:cNvPr id="14" name="Picture 13" descr="EtihadAirways AbuDhabi MasterLogo Eng-01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58704" y="286123"/>
              <a:ext cx="1405839" cy="73205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0324" y="392431"/>
              <a:ext cx="1362827" cy="52471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7361977" y="324586"/>
              <a:ext cx="0" cy="660400"/>
            </a:xfrm>
            <a:prstGeom prst="line">
              <a:avLst/>
            </a:prstGeom>
            <a:ln w="3175" cmpd="sng">
              <a:solidFill>
                <a:srgbClr val="6666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97840" y="882293"/>
            <a:ext cx="8089360" cy="50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600"/>
              </a:spcBef>
              <a:buFont typeface="Wingdings" pitchFamily="2" charset="2"/>
              <a:buChar char="q"/>
            </a:pPr>
            <a:r>
              <a:rPr lang="en-US" sz="1600" dirty="0" smtClean="0">
                <a:latin typeface="EtihadAltis-Text"/>
              </a:rPr>
              <a:t>TBD</a:t>
            </a:r>
            <a:endParaRPr lang="en-US" sz="1600" dirty="0" smtClean="0">
              <a:latin typeface="EtihadAltis-Text"/>
            </a:endParaRPr>
          </a:p>
        </p:txBody>
      </p:sp>
    </p:spTree>
    <p:extLst>
      <p:ext uri="{BB962C8B-B14F-4D97-AF65-F5344CB8AC3E}">
        <p14:creationId xmlns:p14="http://schemas.microsoft.com/office/powerpoint/2010/main" val="160214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442"/>
            <a:ext cx="6604000" cy="669844"/>
          </a:xfrm>
          <a:ln>
            <a:noFill/>
          </a:ln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71944" y="4642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6984315" y="106496"/>
            <a:ext cx="2037511" cy="466928"/>
            <a:chOff x="5758704" y="286123"/>
            <a:chExt cx="3194447" cy="732053"/>
          </a:xfrm>
        </p:grpSpPr>
        <p:pic>
          <p:nvPicPr>
            <p:cNvPr id="14" name="Picture 13" descr="EtihadAirways AbuDhabi MasterLogo Eng-01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58704" y="286123"/>
              <a:ext cx="1405839" cy="73205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0324" y="392431"/>
              <a:ext cx="1362827" cy="52471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7361977" y="324586"/>
              <a:ext cx="0" cy="660400"/>
            </a:xfrm>
            <a:prstGeom prst="line">
              <a:avLst/>
            </a:prstGeom>
            <a:ln w="3175" cmpd="sng">
              <a:solidFill>
                <a:srgbClr val="6666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97840" y="882293"/>
            <a:ext cx="808936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EtihadAltis-Text"/>
              </a:rPr>
              <a:t>Background: </a:t>
            </a:r>
            <a:endParaRPr lang="en-US" sz="1600" dirty="0" smtClean="0">
              <a:latin typeface="EtihadAltis-Text"/>
            </a:endParaRPr>
          </a:p>
          <a:p>
            <a:pPr algn="just" defTabSz="456524">
              <a:spcBef>
                <a:spcPts val="600"/>
              </a:spcBef>
            </a:pPr>
            <a:r>
              <a:rPr lang="en-GB" sz="1400" dirty="0" smtClean="0">
                <a:solidFill>
                  <a:srgbClr val="1C0010"/>
                </a:solidFill>
                <a:latin typeface="Etihad Altis Text" panose="020B0603030000000003" pitchFamily="34" charset="0"/>
                <a:ea typeface="Times New Roman" panose="02020603050405020304" pitchFamily="18" charset="0"/>
              </a:rPr>
              <a:t>Huge </a:t>
            </a:r>
            <a:r>
              <a:rPr lang="en-GB" sz="1400" dirty="0">
                <a:solidFill>
                  <a:srgbClr val="1C0010"/>
                </a:solidFill>
                <a:latin typeface="Etihad Altis Text" panose="020B0603030000000003" pitchFamily="34" charset="0"/>
                <a:ea typeface="Times New Roman" panose="02020603050405020304" pitchFamily="18" charset="0"/>
              </a:rPr>
              <a:t>amount of manual work is involved </a:t>
            </a:r>
            <a:r>
              <a:rPr lang="en-GB" sz="1400" dirty="0" smtClean="0">
                <a:solidFill>
                  <a:srgbClr val="1C0010"/>
                </a:solidFill>
                <a:latin typeface="Etihad Altis Text" panose="020B0603030000000003" pitchFamily="34" charset="0"/>
                <a:ea typeface="Times New Roman" panose="02020603050405020304" pitchFamily="18" charset="0"/>
              </a:rPr>
              <a:t>in contract management lifecycle. </a:t>
            </a:r>
            <a:r>
              <a:rPr lang="en-GB" sz="1400" dirty="0" smtClean="0">
                <a:solidFill>
                  <a:srgbClr val="1C0010"/>
                </a:solidFill>
                <a:latin typeface="Etihad Altis Text" panose="020B0603030000000003" pitchFamily="34" charset="0"/>
                <a:ea typeface="Times New Roman" panose="02020603050405020304" pitchFamily="18" charset="0"/>
              </a:rPr>
              <a:t>Our </a:t>
            </a:r>
            <a:r>
              <a:rPr lang="en-GB" sz="1400" dirty="0">
                <a:solidFill>
                  <a:srgbClr val="1C0010"/>
                </a:solidFill>
                <a:latin typeface="Etihad Altis Text" panose="020B0603030000000003" pitchFamily="34" charset="0"/>
                <a:ea typeface="Times New Roman" panose="02020603050405020304" pitchFamily="18" charset="0"/>
              </a:rPr>
              <a:t>objective </a:t>
            </a:r>
            <a:r>
              <a:rPr lang="en-GB" sz="1400" dirty="0" smtClean="0">
                <a:solidFill>
                  <a:srgbClr val="1C0010"/>
                </a:solidFill>
                <a:latin typeface="Etihad Altis Text" panose="020B0603030000000003" pitchFamily="34" charset="0"/>
                <a:ea typeface="Times New Roman" panose="02020603050405020304" pitchFamily="18" charset="0"/>
              </a:rPr>
              <a:t>is </a:t>
            </a:r>
            <a:r>
              <a:rPr lang="en-GB" sz="1400" dirty="0">
                <a:solidFill>
                  <a:srgbClr val="1C0010"/>
                </a:solidFill>
                <a:latin typeface="Etihad Altis Text" panose="020B0603030000000003" pitchFamily="34" charset="0"/>
                <a:ea typeface="Times New Roman" panose="02020603050405020304" pitchFamily="18" charset="0"/>
              </a:rPr>
              <a:t>to develop a </a:t>
            </a:r>
            <a:r>
              <a:rPr lang="en-GB" sz="1400" dirty="0" smtClean="0">
                <a:solidFill>
                  <a:srgbClr val="1C0010"/>
                </a:solidFill>
                <a:latin typeface="Etihad Altis Text" panose="020B0603030000000003" pitchFamily="34" charset="0"/>
                <a:ea typeface="Times New Roman" panose="02020603050405020304" pitchFamily="18" charset="0"/>
              </a:rPr>
              <a:t>futuristic </a:t>
            </a:r>
            <a:r>
              <a:rPr lang="en-GB" sz="1400" dirty="0" smtClean="0">
                <a:solidFill>
                  <a:srgbClr val="1C0010"/>
                </a:solidFill>
                <a:latin typeface="Etihad Altis Text" panose="020B0603030000000003" pitchFamily="34" charset="0"/>
                <a:ea typeface="Times New Roman" panose="02020603050405020304" pitchFamily="18" charset="0"/>
              </a:rPr>
              <a:t>solution for contracts, digitised and efficient. </a:t>
            </a:r>
            <a:endParaRPr lang="en-GB" sz="1400" dirty="0">
              <a:solidFill>
                <a:srgbClr val="1C0010"/>
              </a:solidFill>
              <a:latin typeface="Etihad Altis Text" panose="020B0603030000000003" pitchFamily="34" charset="0"/>
              <a:ea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175" y="1932521"/>
            <a:ext cx="9144000" cy="3024334"/>
          </a:xfrm>
          <a:prstGeom prst="rect">
            <a:avLst/>
          </a:prstGeom>
          <a:noFill/>
          <a:ln>
            <a:solidFill>
              <a:srgbClr val="DDDDDD">
                <a:alpha val="16863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524"/>
            <a:endParaRPr lang="en-US">
              <a:solidFill>
                <a:srgbClr val="B6811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8000" y="2512879"/>
            <a:ext cx="263057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238" indent="-284163" defTabSz="9144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GB" sz="1400" kern="0" dirty="0">
                <a:latin typeface="Etihad Altis Text" panose="020B0603030000000003" pitchFamily="34" charset="0"/>
              </a:rPr>
              <a:t>Manual process</a:t>
            </a:r>
          </a:p>
          <a:p>
            <a:pPr marL="630238" indent="-284163" defTabSz="9144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GB" sz="1400" kern="0" dirty="0">
                <a:latin typeface="Etihad Altis Text" panose="020B0603030000000003" pitchFamily="34" charset="0"/>
              </a:rPr>
              <a:t>Paper based </a:t>
            </a:r>
            <a:r>
              <a:rPr lang="en-GB" sz="1400" kern="0" dirty="0" smtClean="0">
                <a:latin typeface="Etihad Altis Text" panose="020B0603030000000003" pitchFamily="34" charset="0"/>
              </a:rPr>
              <a:t>contracts</a:t>
            </a:r>
            <a:endParaRPr lang="en-GB" sz="1400" kern="0" dirty="0">
              <a:latin typeface="Etihad Altis Text" panose="020B0603030000000003" pitchFamily="34" charset="0"/>
            </a:endParaRPr>
          </a:p>
          <a:p>
            <a:pPr marL="630238" indent="-284163" defTabSz="9144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GB" sz="1400" kern="0" dirty="0" smtClean="0">
                <a:latin typeface="Etihad Altis Text" panose="020B0603030000000003" pitchFamily="34" charset="0"/>
              </a:rPr>
              <a:t>Multiple versions/ emails</a:t>
            </a:r>
          </a:p>
          <a:p>
            <a:pPr marL="630238" indent="-284163" defTabSz="9144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GB" sz="1400" kern="0" dirty="0" smtClean="0">
                <a:latin typeface="Etihad Altis Text" panose="020B0603030000000003" pitchFamily="34" charset="0"/>
              </a:rPr>
              <a:t>T</a:t>
            </a:r>
            <a:r>
              <a:rPr lang="en-GB" sz="1400" kern="0" dirty="0" smtClean="0">
                <a:latin typeface="Etihad Altis Text" panose="020B0603030000000003" pitchFamily="34" charset="0"/>
              </a:rPr>
              <a:t>edious and laborious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47339" y="308641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defTabSz="456524">
              <a:buFont typeface="Symbol" panose="05050102010706020507" pitchFamily="18" charset="2"/>
              <a:buChar char=""/>
            </a:pPr>
            <a:endParaRPr lang="en-US" sz="1400" dirty="0">
              <a:solidFill>
                <a:srgbClr val="1C0010"/>
              </a:solidFill>
              <a:latin typeface="Etihad Altis Text" panose="020B0603030000000003" pitchFamily="34" charset="0"/>
              <a:ea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63600" y="2001175"/>
            <a:ext cx="14061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EtihadAltis-Text"/>
              </a:rPr>
              <a:t>Current State</a:t>
            </a:r>
            <a:endParaRPr lang="en-US" sz="1600" dirty="0">
              <a:latin typeface="EtihadAltis-Tex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16864" y="2001175"/>
            <a:ext cx="1895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EtihadAltis-Text"/>
              </a:rPr>
              <a:t>Expected </a:t>
            </a:r>
            <a:r>
              <a:rPr lang="en-US" sz="1600" dirty="0" smtClean="0">
                <a:latin typeface="EtihadAltis-Text"/>
              </a:rPr>
              <a:t>Results: </a:t>
            </a:r>
            <a:endParaRPr lang="en-US" sz="1600" dirty="0">
              <a:latin typeface="EtihadAltis-Tex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205061" y="1995499"/>
            <a:ext cx="2765045" cy="2666829"/>
            <a:chOff x="3205061" y="1517979"/>
            <a:chExt cx="2765045" cy="2666829"/>
          </a:xfrm>
          <a:solidFill>
            <a:srgbClr val="48141D"/>
          </a:solidFill>
        </p:grpSpPr>
        <p:sp>
          <p:nvSpPr>
            <p:cNvPr id="24" name="Rectangle 23"/>
            <p:cNvSpPr/>
            <p:nvPr/>
          </p:nvSpPr>
          <p:spPr>
            <a:xfrm>
              <a:off x="3205061" y="1517979"/>
              <a:ext cx="2765045" cy="2666829"/>
            </a:xfrm>
            <a:prstGeom prst="rect">
              <a:avLst/>
            </a:prstGeom>
            <a:solidFill>
              <a:srgbClr val="48141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6524"/>
              <a:endParaRPr 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17654" y="3555445"/>
              <a:ext cx="2739859" cy="60016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defTabSz="456524">
                <a:spcBef>
                  <a:spcPts val="600"/>
                </a:spcBef>
              </a:pPr>
              <a:r>
                <a:rPr lang="en-GB" sz="1400" b="1" dirty="0" smtClean="0">
                  <a:solidFill>
                    <a:srgbClr val="FFFFFE"/>
                  </a:solidFill>
                  <a:latin typeface="Etihad Altis Text" panose="020B0603030000000003" pitchFamily="34" charset="0"/>
                  <a:ea typeface="Times New Roman" panose="02020603050405020304" pitchFamily="18" charset="0"/>
                </a:rPr>
                <a:t>Automated </a:t>
              </a:r>
              <a:r>
                <a:rPr lang="en-GB" sz="1400" b="1" dirty="0" smtClean="0">
                  <a:solidFill>
                    <a:srgbClr val="FFFFFE"/>
                  </a:solidFill>
                  <a:latin typeface="Etihad Altis Text" panose="020B0603030000000003" pitchFamily="34" charset="0"/>
                  <a:ea typeface="Times New Roman" panose="02020603050405020304" pitchFamily="18" charset="0"/>
                </a:rPr>
                <a:t>Smart Contract</a:t>
              </a:r>
            </a:p>
            <a:p>
              <a:pPr algn="ctr" defTabSz="456524">
                <a:spcBef>
                  <a:spcPts val="600"/>
                </a:spcBef>
              </a:pPr>
              <a:r>
                <a:rPr lang="en-GB" sz="1400" b="1" dirty="0" smtClean="0">
                  <a:solidFill>
                    <a:srgbClr val="FFFFFE"/>
                  </a:solidFill>
                  <a:latin typeface="Etihad Altis Text" panose="020B0603030000000003" pitchFamily="34" charset="0"/>
                  <a:ea typeface="Times New Roman" panose="02020603050405020304" pitchFamily="18" charset="0"/>
                </a:rPr>
                <a:t>Powered by </a:t>
              </a:r>
              <a:r>
                <a:rPr lang="en-GB" sz="1400" b="1" dirty="0" smtClean="0">
                  <a:solidFill>
                    <a:srgbClr val="FFFFFE"/>
                  </a:solidFill>
                  <a:latin typeface="Etihad Altis Text" panose="020B0603030000000003" pitchFamily="34" charset="0"/>
                  <a:ea typeface="Times New Roman" panose="02020603050405020304" pitchFamily="18" charset="0"/>
                </a:rPr>
                <a:t>Blockchain</a:t>
              </a:r>
              <a:endParaRPr lang="en-US" sz="1400" b="1" dirty="0">
                <a:solidFill>
                  <a:srgbClr val="FFFFFE"/>
                </a:solidFill>
                <a:latin typeface="Etihad Altis Text" panose="020B0603030000000003" pitchFamily="34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625353" y="1985786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6524">
              <a:spcBef>
                <a:spcPts val="600"/>
              </a:spcBef>
            </a:pPr>
            <a:r>
              <a:rPr lang="en-US" dirty="0" smtClean="0">
                <a:solidFill>
                  <a:srgbClr val="FFFFFE"/>
                </a:solidFill>
                <a:latin typeface="Etihad Altis Text" panose="020B0603030000000003" pitchFamily="34" charset="0"/>
                <a:ea typeface="Times New Roman" panose="02020603050405020304" pitchFamily="18" charset="0"/>
              </a:rPr>
              <a:t>Proposed Solution</a:t>
            </a:r>
            <a:endParaRPr lang="en-US" dirty="0">
              <a:solidFill>
                <a:srgbClr val="FFFFFE"/>
              </a:solidFill>
              <a:latin typeface="Etihad Altis Text" panose="020B0603030000000003" pitchFamily="34" charset="0"/>
              <a:ea typeface="Times New Roman" panose="02020603050405020304" pitchFamily="18" charset="0"/>
            </a:endParaRPr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2700"/>
                    </a14:imgEffect>
                    <a14:imgEffect>
                      <a14:saturation sat="1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46"/>
          <a:stretch/>
        </p:blipFill>
        <p:spPr bwMode="auto">
          <a:xfrm>
            <a:off x="3624950" y="2462960"/>
            <a:ext cx="1933051" cy="1381125"/>
          </a:xfrm>
          <a:prstGeom prst="rect">
            <a:avLst/>
          </a:prstGeom>
          <a:solidFill>
            <a:srgbClr val="4D3D03"/>
          </a:solidFill>
          <a:ln>
            <a:noFill/>
          </a:ln>
          <a:effectLst/>
          <a:extLst/>
        </p:spPr>
      </p:pic>
      <p:sp>
        <p:nvSpPr>
          <p:cNvPr id="28" name="Rectangle 27"/>
          <p:cNvSpPr/>
          <p:nvPr/>
        </p:nvSpPr>
        <p:spPr>
          <a:xfrm>
            <a:off x="5855913" y="2492725"/>
            <a:ext cx="269064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238" indent="-284163" defTabSz="9144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1400" kern="0" dirty="0">
                <a:latin typeface="Etihad Altis Text" panose="020B0603030000000003" pitchFamily="34" charset="0"/>
              </a:rPr>
              <a:t>Digitized and </a:t>
            </a:r>
            <a:r>
              <a:rPr lang="en-US" sz="1400" kern="0" dirty="0" smtClean="0">
                <a:latin typeface="Etihad Altis Text" panose="020B0603030000000003" pitchFamily="34" charset="0"/>
              </a:rPr>
              <a:t>automated </a:t>
            </a:r>
            <a:r>
              <a:rPr lang="en-US" sz="1400" kern="0" dirty="0">
                <a:latin typeface="Etihad Altis Text" panose="020B0603030000000003" pitchFamily="34" charset="0"/>
              </a:rPr>
              <a:t>process</a:t>
            </a:r>
          </a:p>
          <a:p>
            <a:pPr marL="630238" indent="-284163" defTabSz="9144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1400" kern="0" dirty="0">
                <a:latin typeface="Etihad Altis Text" panose="020B0603030000000003" pitchFamily="34" charset="0"/>
              </a:rPr>
              <a:t>Single repository</a:t>
            </a:r>
            <a:r>
              <a:rPr lang="en-US" sz="1400" kern="0" dirty="0">
                <a:latin typeface="Etihad Altis Text" panose="020B0603030000000003" pitchFamily="34" charset="0"/>
              </a:rPr>
              <a:t> </a:t>
            </a:r>
            <a:r>
              <a:rPr lang="en-US" sz="1400" kern="0" dirty="0">
                <a:latin typeface="Etihad Altis Text" panose="020B0603030000000003" pitchFamily="34" charset="0"/>
              </a:rPr>
              <a:t>and enhanced collaboration </a:t>
            </a:r>
          </a:p>
          <a:p>
            <a:pPr marL="630238" indent="-284163" defTabSz="9144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1400" kern="0" dirty="0">
                <a:latin typeface="Etihad Altis Text" panose="020B0603030000000003" pitchFamily="34" charset="0"/>
              </a:rPr>
              <a:t>Reduced effort and efficient </a:t>
            </a:r>
            <a:endParaRPr lang="en-US" sz="1400" kern="0" dirty="0">
              <a:latin typeface="Etihad Altis Text" panose="020B0603030000000003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97840" y="1873040"/>
            <a:ext cx="8089360" cy="2954182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800" dirty="0" smtClean="0">
              <a:latin typeface="EtihadAltis-Book"/>
              <a:cs typeface="EtihadAltis-Book"/>
            </a:endParaRPr>
          </a:p>
        </p:txBody>
      </p:sp>
    </p:spTree>
    <p:extLst>
      <p:ext uri="{BB962C8B-B14F-4D97-AF65-F5344CB8AC3E}">
        <p14:creationId xmlns:p14="http://schemas.microsoft.com/office/powerpoint/2010/main" val="122634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442"/>
            <a:ext cx="6604000" cy="669844"/>
          </a:xfrm>
          <a:ln>
            <a:noFill/>
          </a:ln>
        </p:spPr>
        <p:txBody>
          <a:bodyPr/>
          <a:lstStyle/>
          <a:p>
            <a:r>
              <a:rPr lang="en-US" dirty="0" smtClean="0"/>
              <a:t>Example considered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71944" y="4642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6984315" y="106496"/>
            <a:ext cx="2037511" cy="466928"/>
            <a:chOff x="5758704" y="286123"/>
            <a:chExt cx="3194447" cy="732053"/>
          </a:xfrm>
        </p:grpSpPr>
        <p:pic>
          <p:nvPicPr>
            <p:cNvPr id="14" name="Picture 13" descr="EtihadAirways AbuDhabi MasterLogo Eng-01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58704" y="286123"/>
              <a:ext cx="1405839" cy="73205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0324" y="392431"/>
              <a:ext cx="1362827" cy="52471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7361977" y="324586"/>
              <a:ext cx="0" cy="660400"/>
            </a:xfrm>
            <a:prstGeom prst="line">
              <a:avLst/>
            </a:prstGeom>
            <a:ln w="3175" cmpd="sng">
              <a:solidFill>
                <a:srgbClr val="6666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97840" y="882293"/>
            <a:ext cx="808936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6524">
              <a:spcBef>
                <a:spcPts val="1200"/>
              </a:spcBef>
              <a:spcAft>
                <a:spcPts val="600"/>
              </a:spcAft>
            </a:pPr>
            <a:r>
              <a:rPr lang="en-GB" sz="1400" dirty="0" smtClean="0">
                <a:solidFill>
                  <a:srgbClr val="1C0010"/>
                </a:solidFill>
                <a:latin typeface="Etihad Altis Text" panose="020B0603030000000003" pitchFamily="34" charset="0"/>
                <a:ea typeface="Times New Roman" panose="02020603050405020304" pitchFamily="18" charset="0"/>
              </a:rPr>
              <a:t>Etihad </a:t>
            </a:r>
            <a:r>
              <a:rPr lang="en-GB" sz="1400" dirty="0">
                <a:solidFill>
                  <a:srgbClr val="1C0010"/>
                </a:solidFill>
                <a:latin typeface="Etihad Altis Text" panose="020B0603030000000003" pitchFamily="34" charset="0"/>
                <a:ea typeface="Times New Roman" panose="02020603050405020304" pitchFamily="18" charset="0"/>
              </a:rPr>
              <a:t>establishes approximately 5000 contracts every year, with various Service Providers. </a:t>
            </a:r>
            <a:endParaRPr lang="en-GB" sz="1400" dirty="0" smtClean="0">
              <a:solidFill>
                <a:srgbClr val="1C0010"/>
              </a:solidFill>
              <a:latin typeface="Etihad Altis Text" panose="020B0603030000000003" pitchFamily="34" charset="0"/>
              <a:ea typeface="Times New Roman" panose="02020603050405020304" pitchFamily="18" charset="0"/>
            </a:endParaRPr>
          </a:p>
          <a:p>
            <a:pPr algn="just" defTabSz="456524">
              <a:spcBef>
                <a:spcPts val="1200"/>
              </a:spcBef>
              <a:spcAft>
                <a:spcPts val="600"/>
              </a:spcAft>
            </a:pPr>
            <a:r>
              <a:rPr lang="en-GB" sz="1400" dirty="0" smtClean="0">
                <a:solidFill>
                  <a:srgbClr val="1C0010"/>
                </a:solidFill>
                <a:latin typeface="Etihad Altis Text" panose="020B0603030000000003" pitchFamily="34" charset="0"/>
                <a:ea typeface="Times New Roman" panose="02020603050405020304" pitchFamily="18" charset="0"/>
              </a:rPr>
              <a:t>Etihad engage OEMs/ MROs for maintenance and overhaul of aircraft components. A scenario of  Landing gear overhaul contract is considered here as an example</a:t>
            </a:r>
            <a:endParaRPr lang="en-GB" sz="1400" dirty="0">
              <a:solidFill>
                <a:srgbClr val="1C0010"/>
              </a:solidFill>
              <a:latin typeface="Etihad Altis Text" panose="020B0603030000000003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90880" y="2295956"/>
            <a:ext cx="7896320" cy="1550348"/>
            <a:chOff x="460373" y="2175457"/>
            <a:chExt cx="8198883" cy="1694288"/>
          </a:xfrm>
        </p:grpSpPr>
        <p:sp>
          <p:nvSpPr>
            <p:cNvPr id="20" name="Rectangle 19"/>
            <p:cNvSpPr/>
            <p:nvPr/>
          </p:nvSpPr>
          <p:spPr>
            <a:xfrm>
              <a:off x="460373" y="2175457"/>
              <a:ext cx="8198883" cy="1694288"/>
            </a:xfrm>
            <a:prstGeom prst="rect">
              <a:avLst/>
            </a:prstGeom>
            <a:solidFill>
              <a:srgbClr val="48141D"/>
            </a:solidFill>
            <a:ln>
              <a:solidFill>
                <a:srgbClr val="94760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6524"/>
              <a:endParaRPr lang="en-US">
                <a:solidFill>
                  <a:srgbClr val="FFFFFE"/>
                </a:solidFill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4" y="2175457"/>
              <a:ext cx="2546061" cy="1694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3365495" y="2545547"/>
              <a:ext cx="4981869" cy="1042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456524">
                <a:spcBef>
                  <a:spcPts val="600"/>
                </a:spcBef>
              </a:pPr>
              <a:r>
                <a:rPr lang="en-GB" sz="1400" dirty="0" smtClean="0">
                  <a:solidFill>
                    <a:srgbClr val="FFFFFE"/>
                  </a:solidFill>
                  <a:latin typeface="Etihad Altis Text" panose="020B0603030000000003" pitchFamily="34" charset="0"/>
                  <a:ea typeface="Times New Roman" panose="02020603050405020304" pitchFamily="18" charset="0"/>
                </a:rPr>
                <a:t>‘Enabling </a:t>
              </a:r>
              <a:r>
                <a:rPr lang="en-GB" sz="1400" dirty="0" smtClean="0">
                  <a:solidFill>
                    <a:srgbClr val="FFFFFE"/>
                  </a:solidFill>
                  <a:latin typeface="Etihad Altis Text" panose="020B0603030000000003" pitchFamily="34" charset="0"/>
                  <a:ea typeface="Times New Roman" panose="02020603050405020304" pitchFamily="18" charset="0"/>
                </a:rPr>
                <a:t>Etihad to establish </a:t>
              </a:r>
              <a:r>
                <a:rPr lang="en-GB" sz="1400" dirty="0">
                  <a:solidFill>
                    <a:srgbClr val="FFFFFE"/>
                  </a:solidFill>
                  <a:latin typeface="Etihad Altis Text" panose="020B0603030000000003" pitchFamily="34" charset="0"/>
                  <a:ea typeface="Times New Roman" panose="02020603050405020304" pitchFamily="18" charset="0"/>
                </a:rPr>
                <a:t>and manage </a:t>
              </a:r>
              <a:r>
                <a:rPr lang="en-GB" sz="1400" dirty="0" smtClean="0">
                  <a:solidFill>
                    <a:srgbClr val="FFFFFE"/>
                  </a:solidFill>
                  <a:latin typeface="Etihad Altis Text" panose="020B0603030000000003" pitchFamily="34" charset="0"/>
                  <a:ea typeface="Times New Roman" panose="02020603050405020304" pitchFamily="18" charset="0"/>
                </a:rPr>
                <a:t>contracts </a:t>
              </a:r>
              <a:r>
                <a:rPr lang="en-GB" sz="1400" dirty="0">
                  <a:solidFill>
                    <a:srgbClr val="FFFFFE"/>
                  </a:solidFill>
                  <a:latin typeface="Etihad Altis Text" panose="020B0603030000000003" pitchFamily="34" charset="0"/>
                  <a:ea typeface="Times New Roman" panose="02020603050405020304" pitchFamily="18" charset="0"/>
                </a:rPr>
                <a:t>with OEMs and third party maintenance </a:t>
              </a:r>
              <a:r>
                <a:rPr lang="en-GB" sz="1400" dirty="0" smtClean="0">
                  <a:solidFill>
                    <a:srgbClr val="FFFFFE"/>
                  </a:solidFill>
                  <a:latin typeface="Etihad Altis Text" panose="020B0603030000000003" pitchFamily="34" charset="0"/>
                  <a:ea typeface="Times New Roman" panose="02020603050405020304" pitchFamily="18" charset="0"/>
                </a:rPr>
                <a:t>units for aircraft  landing gears, leveraging the potential of Blockchain and Smart Contracts ’</a:t>
              </a:r>
              <a:endParaRPr lang="en-GB" sz="1400" dirty="0">
                <a:solidFill>
                  <a:srgbClr val="FFFFFE"/>
                </a:solidFill>
                <a:latin typeface="Etihad Altis Text" panose="020B0603030000000003" pitchFamily="34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497840" y="4180891"/>
            <a:ext cx="8089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524"/>
            <a:r>
              <a:rPr lang="en-GB" sz="1400" dirty="0">
                <a:solidFill>
                  <a:srgbClr val="1C0010"/>
                </a:solidFill>
                <a:latin typeface="Etihad Altis Text" panose="020B0603030000000003" pitchFamily="34" charset="0"/>
                <a:ea typeface="Times New Roman" panose="02020603050405020304" pitchFamily="18" charset="0"/>
              </a:rPr>
              <a:t>Etihad currently have 48 types of landing gears that </a:t>
            </a:r>
            <a:r>
              <a:rPr lang="en-GB" sz="1400" dirty="0">
                <a:solidFill>
                  <a:srgbClr val="1C0010"/>
                </a:solidFill>
                <a:latin typeface="Etihad Altis Text" panose="020B0603030000000003" pitchFamily="34" charset="0"/>
              </a:rPr>
              <a:t>are managed through contacts for overhaul.</a:t>
            </a:r>
          </a:p>
        </p:txBody>
      </p:sp>
    </p:spTree>
    <p:extLst>
      <p:ext uri="{BB962C8B-B14F-4D97-AF65-F5344CB8AC3E}">
        <p14:creationId xmlns:p14="http://schemas.microsoft.com/office/powerpoint/2010/main" val="285407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442"/>
            <a:ext cx="6604000" cy="669844"/>
          </a:xfrm>
          <a:ln>
            <a:noFill/>
          </a:ln>
        </p:spPr>
        <p:txBody>
          <a:bodyPr/>
          <a:lstStyle/>
          <a:p>
            <a:r>
              <a:rPr lang="en-US" dirty="0" smtClean="0"/>
              <a:t>Smart Contracts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71944" y="4642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6984315" y="106496"/>
            <a:ext cx="2037511" cy="466928"/>
            <a:chOff x="5758704" y="286123"/>
            <a:chExt cx="3194447" cy="732053"/>
          </a:xfrm>
        </p:grpSpPr>
        <p:pic>
          <p:nvPicPr>
            <p:cNvPr id="14" name="Picture 13" descr="EtihadAirways AbuDhabi MasterLogo Eng-01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58704" y="286123"/>
              <a:ext cx="1405839" cy="73205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0324" y="392431"/>
              <a:ext cx="1362827" cy="52471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7361977" y="324586"/>
              <a:ext cx="0" cy="660400"/>
            </a:xfrm>
            <a:prstGeom prst="line">
              <a:avLst/>
            </a:prstGeom>
            <a:ln w="3175" cmpd="sng">
              <a:solidFill>
                <a:srgbClr val="6666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97840" y="882293"/>
            <a:ext cx="8089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>
                <a:latin typeface="EtihadAltis-Text"/>
              </a:rPr>
              <a:t>Smart </a:t>
            </a:r>
            <a:r>
              <a:rPr lang="en-US" sz="1400" dirty="0" smtClean="0">
                <a:latin typeface="EtihadAltis-Text"/>
              </a:rPr>
              <a:t>contract </a:t>
            </a:r>
            <a:r>
              <a:rPr lang="en-US" sz="1400" dirty="0" smtClean="0">
                <a:latin typeface="EtihadAltis-Text"/>
              </a:rPr>
              <a:t>enables collaborative processing, on shared and distributed network</a:t>
            </a:r>
            <a:r>
              <a:rPr lang="en-US" sz="1400" dirty="0" smtClean="0">
                <a:latin typeface="EtihadAltis-Text"/>
              </a:rPr>
              <a:t>.</a:t>
            </a:r>
            <a:endParaRPr lang="en-US" sz="1400" dirty="0">
              <a:latin typeface="EtihadAltis-Text"/>
            </a:endParaRPr>
          </a:p>
        </p:txBody>
      </p:sp>
      <p:sp>
        <p:nvSpPr>
          <p:cNvPr id="53" name="AutoShape 4" descr="Image result for email with attachment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Rectangle 2051"/>
          <p:cNvSpPr/>
          <p:nvPr/>
        </p:nvSpPr>
        <p:spPr>
          <a:xfrm>
            <a:off x="571500" y="3657671"/>
            <a:ext cx="39771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latin typeface="EtihadAltis-Text"/>
              </a:rPr>
              <a:t>Manual and time consuming process</a:t>
            </a:r>
            <a:endParaRPr lang="en-US" sz="1200" dirty="0">
              <a:latin typeface="EtihadAltis-Tex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latin typeface="EtihadAltis-Text"/>
              </a:rPr>
              <a:t>Email </a:t>
            </a:r>
            <a:r>
              <a:rPr lang="en-US" sz="1200" dirty="0" smtClean="0">
                <a:latin typeface="EtihadAltis-Text"/>
              </a:rPr>
              <a:t>exchanges and multiple versions </a:t>
            </a:r>
            <a:endParaRPr lang="en-US" sz="1200" dirty="0">
              <a:latin typeface="EtihadAltis-Tex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latin typeface="EtihadAltis-Text"/>
              </a:rPr>
              <a:t>Paper </a:t>
            </a:r>
            <a:r>
              <a:rPr lang="en-US" sz="1200" dirty="0">
                <a:latin typeface="EtihadAltis-Text"/>
              </a:rPr>
              <a:t>based contract management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>
                <a:latin typeface="EtihadAltis-Text"/>
              </a:rPr>
              <a:t>Multiple copies of physical paper versions managed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>
                <a:latin typeface="EtihadAltis-Text"/>
              </a:rPr>
              <a:t>Dispute resolution requires back office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200" dirty="0">
              <a:latin typeface="EtihadAltis-Text"/>
            </a:endParaRPr>
          </a:p>
          <a:p>
            <a:endParaRPr lang="en-US" sz="1200" dirty="0">
              <a:latin typeface="EtihadAltis-Tex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968155" y="3700439"/>
            <a:ext cx="39771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latin typeface="EtihadAltis-Text"/>
              </a:rPr>
              <a:t>True </a:t>
            </a:r>
            <a:r>
              <a:rPr lang="en-US" sz="1200" dirty="0">
                <a:latin typeface="EtihadAltis-Text"/>
              </a:rPr>
              <a:t>digitized </a:t>
            </a:r>
            <a:r>
              <a:rPr lang="en-US" sz="1200" dirty="0" smtClean="0">
                <a:latin typeface="EtihadAltis-Text"/>
              </a:rPr>
              <a:t>through </a:t>
            </a:r>
            <a:r>
              <a:rPr lang="en-US" sz="1200" dirty="0">
                <a:latin typeface="EtihadAltis-Text"/>
              </a:rPr>
              <a:t>business rules </a:t>
            </a:r>
            <a:r>
              <a:rPr lang="en-US" sz="1200" dirty="0" smtClean="0">
                <a:latin typeface="EtihadAltis-Text"/>
              </a:rPr>
              <a:t>enablement</a:t>
            </a:r>
            <a:endParaRPr lang="en-US" sz="1200" dirty="0">
              <a:latin typeface="EtihadAltis-Tex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>
                <a:latin typeface="EtihadAltis-Text"/>
              </a:rPr>
              <a:t>Single source of </a:t>
            </a:r>
            <a:r>
              <a:rPr lang="en-US" sz="1200" dirty="0" smtClean="0">
                <a:latin typeface="EtihadAltis-Text"/>
              </a:rPr>
              <a:t>truth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latin typeface="EtihadAltis-Text"/>
              </a:rPr>
              <a:t>Efficiency and collaboration</a:t>
            </a:r>
            <a:endParaRPr lang="en-US" sz="1200" dirty="0">
              <a:latin typeface="EtihadAltis-Tex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>
                <a:latin typeface="EtihadAltis-Text"/>
              </a:rPr>
              <a:t>Increased transparency and auditability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latin typeface="EtihadAltis-Text"/>
              </a:rPr>
              <a:t>Highly </a:t>
            </a:r>
            <a:r>
              <a:rPr lang="en-US" sz="1200" dirty="0">
                <a:latin typeface="EtihadAltis-Text"/>
              </a:rPr>
              <a:t>reliable and </a:t>
            </a:r>
            <a:r>
              <a:rPr lang="en-US" sz="1200" dirty="0" smtClean="0">
                <a:latin typeface="EtihadAltis-Text"/>
              </a:rPr>
              <a:t>secure</a:t>
            </a:r>
            <a:endParaRPr lang="en-US" sz="1200" dirty="0">
              <a:latin typeface="EtihadAltis-Text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200" dirty="0">
              <a:latin typeface="EtihadAltis-Text"/>
            </a:endParaRPr>
          </a:p>
        </p:txBody>
      </p:sp>
      <p:grpSp>
        <p:nvGrpSpPr>
          <p:cNvPr id="2060" name="Group 2059"/>
          <p:cNvGrpSpPr/>
          <p:nvPr/>
        </p:nvGrpSpPr>
        <p:grpSpPr>
          <a:xfrm>
            <a:off x="419100" y="1500203"/>
            <a:ext cx="4234180" cy="2068386"/>
            <a:chOff x="215900" y="1408763"/>
            <a:chExt cx="4234180" cy="2068386"/>
          </a:xfrm>
        </p:grpSpPr>
        <p:pic>
          <p:nvPicPr>
            <p:cNvPr id="26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432" y="1408763"/>
              <a:ext cx="312103" cy="3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3730" y="2898890"/>
              <a:ext cx="312103" cy="3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3465" y="1745179"/>
              <a:ext cx="312103" cy="3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0265" y="2687759"/>
              <a:ext cx="312103" cy="3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Straight Arrow Connector 37"/>
            <p:cNvCxnSpPr>
              <a:stCxn id="26" idx="1"/>
            </p:cNvCxnSpPr>
            <p:nvPr/>
          </p:nvCxnSpPr>
          <p:spPr>
            <a:xfrm flipH="1">
              <a:off x="1050761" y="1602817"/>
              <a:ext cx="662671" cy="554593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 flipV="1">
              <a:off x="2025535" y="1992622"/>
              <a:ext cx="934730" cy="80457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1254111" y="2671243"/>
              <a:ext cx="1448450" cy="252407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944658" y="2082486"/>
              <a:ext cx="2784062" cy="328037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3273060" y="2188003"/>
              <a:ext cx="550030" cy="554472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55" name="Picture 7" descr="Image result for email with attachmen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479177" y="2170165"/>
              <a:ext cx="355508" cy="355508"/>
            </a:xfrm>
            <a:prstGeom prst="rect">
              <a:avLst/>
            </a:prstGeom>
            <a:solidFill>
              <a:schemeClr val="tx2"/>
            </a:solidFill>
          </p:spPr>
        </p:pic>
        <p:pic>
          <p:nvPicPr>
            <p:cNvPr id="58" name="Picture 7" descr="Image result for email with attachmen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662752" y="2619438"/>
              <a:ext cx="355508" cy="355508"/>
            </a:xfrm>
            <a:prstGeom prst="rect">
              <a:avLst/>
            </a:prstGeom>
            <a:solidFill>
              <a:schemeClr val="tx2"/>
            </a:solidFill>
          </p:spPr>
        </p:pic>
        <p:pic>
          <p:nvPicPr>
            <p:cNvPr id="59" name="Picture 7" descr="Image result for email with attachmen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357231" y="2333414"/>
              <a:ext cx="355508" cy="355508"/>
            </a:xfrm>
            <a:prstGeom prst="rect">
              <a:avLst/>
            </a:prstGeom>
            <a:solidFill>
              <a:schemeClr val="tx2"/>
            </a:solidFill>
          </p:spPr>
        </p:pic>
        <p:sp>
          <p:nvSpPr>
            <p:cNvPr id="2049" name="Rectangle 2048"/>
            <p:cNvSpPr/>
            <p:nvPr/>
          </p:nvSpPr>
          <p:spPr>
            <a:xfrm>
              <a:off x="2211262" y="2193106"/>
              <a:ext cx="473203" cy="496754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800" dirty="0" smtClean="0">
                <a:latin typeface="EtihadAltis-Book"/>
                <a:cs typeface="EtihadAltis-Book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40406" y="2362202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Etihad Altis Text"/>
                </a:rPr>
                <a:t>EY Contracts </a:t>
              </a:r>
            </a:p>
            <a:p>
              <a:r>
                <a:rPr lang="en-US" sz="900" dirty="0" smtClean="0">
                  <a:latin typeface="Etihad Altis Text"/>
                </a:rPr>
                <a:t>Manager</a:t>
              </a:r>
              <a:endParaRPr lang="en-US" sz="900" dirty="0">
                <a:latin typeface="Etihad Altis Tex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46679" y="1776524"/>
              <a:ext cx="74251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Etihad Altis Text"/>
                </a:rPr>
                <a:t>EY Lawyer</a:t>
              </a:r>
              <a:endParaRPr lang="en-US" sz="900" dirty="0">
                <a:latin typeface="Etihad Altis Tex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22004" y="3107817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Etihad Altis Text"/>
                </a:rPr>
                <a:t>Vendor </a:t>
              </a:r>
            </a:p>
            <a:p>
              <a:r>
                <a:rPr lang="en-US" sz="900" dirty="0" smtClean="0">
                  <a:latin typeface="Etihad Altis Text"/>
                </a:rPr>
                <a:t>Lawyer</a:t>
              </a:r>
              <a:endParaRPr lang="en-US" sz="900" dirty="0">
                <a:latin typeface="Etihad Altis Tex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76636" y="2163253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Etihad Altis Text"/>
                </a:rPr>
                <a:t>Vendor </a:t>
              </a:r>
            </a:p>
            <a:p>
              <a:r>
                <a:rPr lang="en-US" sz="900" dirty="0" smtClean="0">
                  <a:latin typeface="Etihad Altis Text"/>
                </a:rPr>
                <a:t>Rep</a:t>
              </a:r>
            </a:p>
          </p:txBody>
        </p:sp>
        <p:pic>
          <p:nvPicPr>
            <p:cNvPr id="42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007" y="1460456"/>
              <a:ext cx="312103" cy="3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555" y="2022415"/>
              <a:ext cx="312103" cy="3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857749" y="3246317"/>
              <a:ext cx="8130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Etihad Altis Text"/>
                </a:rPr>
                <a:t>EY Finance </a:t>
              </a:r>
              <a:endParaRPr lang="en-US" sz="900" dirty="0">
                <a:latin typeface="Etihad Altis Text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H="1" flipV="1">
              <a:off x="1032610" y="2661501"/>
              <a:ext cx="156052" cy="227229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702561" y="1824947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Etihad Altis Text"/>
                </a:rPr>
                <a:t>Vendor </a:t>
              </a:r>
            </a:p>
            <a:p>
              <a:r>
                <a:rPr lang="en-US" sz="900" dirty="0" smtClean="0">
                  <a:latin typeface="Etihad Altis Text"/>
                </a:rPr>
                <a:t>Finance </a:t>
              </a:r>
              <a:endParaRPr lang="en-US" sz="900" dirty="0">
                <a:latin typeface="Etihad Altis Text"/>
              </a:endParaRPr>
            </a:p>
          </p:txBody>
        </p:sp>
        <p:cxnSp>
          <p:nvCxnSpPr>
            <p:cNvPr id="56" name="Straight Arrow Connector 55"/>
            <p:cNvCxnSpPr>
              <a:stCxn id="28" idx="1"/>
              <a:endCxn id="42" idx="3"/>
            </p:cNvCxnSpPr>
            <p:nvPr/>
          </p:nvCxnSpPr>
          <p:spPr>
            <a:xfrm flipH="1" flipV="1">
              <a:off x="3146110" y="1654510"/>
              <a:ext cx="657355" cy="284723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Picture 7" descr="Image result for email with attachmen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123669" y="1763657"/>
              <a:ext cx="355508" cy="355508"/>
            </a:xfrm>
            <a:prstGeom prst="rect">
              <a:avLst/>
            </a:prstGeom>
            <a:solidFill>
              <a:schemeClr val="tx2"/>
            </a:solidFill>
          </p:spPr>
        </p:pic>
        <p:sp>
          <p:nvSpPr>
            <p:cNvPr id="2056" name="Rounded Rectangle 2055"/>
            <p:cNvSpPr/>
            <p:nvPr/>
          </p:nvSpPr>
          <p:spPr>
            <a:xfrm>
              <a:off x="215900" y="1408763"/>
              <a:ext cx="4234180" cy="1952970"/>
            </a:xfrm>
            <a:prstGeom prst="round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800" dirty="0" smtClean="0">
                <a:latin typeface="EtihadAltis-Book"/>
                <a:cs typeface="EtihadAltis-Book"/>
              </a:endParaRPr>
            </a:p>
          </p:txBody>
        </p:sp>
        <p:sp>
          <p:nvSpPr>
            <p:cNvPr id="2057" name="Rounded Rectangle 2056"/>
            <p:cNvSpPr/>
            <p:nvPr/>
          </p:nvSpPr>
          <p:spPr>
            <a:xfrm>
              <a:off x="215900" y="1408763"/>
              <a:ext cx="3607190" cy="1699054"/>
            </a:xfrm>
            <a:prstGeom prst="round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800" dirty="0" smtClean="0">
                <a:latin typeface="EtihadAltis-Book"/>
                <a:cs typeface="EtihadAltis-Book"/>
              </a:endParaRPr>
            </a:p>
          </p:txBody>
        </p:sp>
      </p:grpSp>
      <p:sp>
        <p:nvSpPr>
          <p:cNvPr id="2058" name="Rounded Rectangle 2057"/>
          <p:cNvSpPr/>
          <p:nvPr/>
        </p:nvSpPr>
        <p:spPr>
          <a:xfrm>
            <a:off x="571500" y="1413961"/>
            <a:ext cx="4010872" cy="2273558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800" dirty="0" smtClean="0">
              <a:latin typeface="EtihadAltis-Book"/>
              <a:cs typeface="EtihadAltis-Book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4951280" y="1413961"/>
            <a:ext cx="4010872" cy="2273558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800" dirty="0" smtClean="0">
              <a:latin typeface="EtihadAltis-Book"/>
              <a:cs typeface="EtihadAltis-Book"/>
            </a:endParaRPr>
          </a:p>
        </p:txBody>
      </p:sp>
      <p:grpSp>
        <p:nvGrpSpPr>
          <p:cNvPr id="2061" name="Group 2060"/>
          <p:cNvGrpSpPr/>
          <p:nvPr/>
        </p:nvGrpSpPr>
        <p:grpSpPr>
          <a:xfrm>
            <a:off x="5434236" y="1520116"/>
            <a:ext cx="3065111" cy="2119292"/>
            <a:chOff x="5231036" y="1428676"/>
            <a:chExt cx="3065111" cy="2119292"/>
          </a:xfrm>
        </p:grpSpPr>
        <p:grpSp>
          <p:nvGrpSpPr>
            <p:cNvPr id="8" name="Group 7"/>
            <p:cNvGrpSpPr/>
            <p:nvPr/>
          </p:nvGrpSpPr>
          <p:grpSpPr>
            <a:xfrm>
              <a:off x="6254494" y="2263350"/>
              <a:ext cx="957401" cy="495635"/>
              <a:chOff x="935085" y="4086375"/>
              <a:chExt cx="1033631" cy="587846"/>
            </a:xfrm>
          </p:grpSpPr>
          <p:pic>
            <p:nvPicPr>
              <p:cNvPr id="21" name="Picture 4" descr="Image result for multiple devices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73" t="8763" r="47363" b="33202"/>
              <a:stretch/>
            </p:blipFill>
            <p:spPr bwMode="auto">
              <a:xfrm>
                <a:off x="935085" y="4086375"/>
                <a:ext cx="1033631" cy="587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4" descr="Image result for multiple devices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092" t="28819" r="26298" b="23302"/>
              <a:stretch/>
            </p:blipFill>
            <p:spPr bwMode="auto">
              <a:xfrm>
                <a:off x="1398886" y="4157583"/>
                <a:ext cx="439121" cy="4849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7144" y="1428676"/>
              <a:ext cx="312103" cy="3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801" y="1847165"/>
              <a:ext cx="312103" cy="3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234" y="3159860"/>
              <a:ext cx="312103" cy="3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3442" y="2888730"/>
              <a:ext cx="312103" cy="3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Straight Arrow Connector 31"/>
            <p:cNvCxnSpPr/>
            <p:nvPr/>
          </p:nvCxnSpPr>
          <p:spPr>
            <a:xfrm>
              <a:off x="6753516" y="2855260"/>
              <a:ext cx="0" cy="30460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6733195" y="1828687"/>
              <a:ext cx="0" cy="30460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9712" y="2888730"/>
              <a:ext cx="312103" cy="3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9508" y="1798568"/>
              <a:ext cx="312103" cy="38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5" name="Straight Arrow Connector 64"/>
            <p:cNvCxnSpPr/>
            <p:nvPr/>
          </p:nvCxnSpPr>
          <p:spPr>
            <a:xfrm flipH="1">
              <a:off x="5921816" y="2811889"/>
              <a:ext cx="261560" cy="163057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7241882" y="2111577"/>
              <a:ext cx="261560" cy="163057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 flipV="1">
              <a:off x="5935547" y="2123575"/>
              <a:ext cx="377384" cy="159652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7220874" y="2854182"/>
              <a:ext cx="265210" cy="192403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5231036" y="2274634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Etihad Altis Text"/>
                </a:rPr>
                <a:t>EY Contracts </a:t>
              </a:r>
            </a:p>
            <a:p>
              <a:r>
                <a:rPr lang="en-US" sz="900" dirty="0" smtClean="0">
                  <a:latin typeface="Etihad Altis Text"/>
                </a:rPr>
                <a:t>Manager</a:t>
              </a:r>
              <a:endParaRPr lang="en-US" sz="900" dirty="0">
                <a:latin typeface="Etihad Altis Text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919626" y="1776524"/>
              <a:ext cx="74251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Etihad Altis Text"/>
                </a:rPr>
                <a:t>EY Lawyer</a:t>
              </a:r>
              <a:endParaRPr lang="en-US" sz="900" dirty="0">
                <a:latin typeface="Etihad Altis Text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847972" y="3107817"/>
              <a:ext cx="8130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Etihad Altis Text"/>
                </a:rPr>
                <a:t>EY Finance </a:t>
              </a:r>
              <a:endParaRPr lang="en-US" sz="900" dirty="0">
                <a:latin typeface="Etihad Altis Text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824703" y="3083427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Etihad Altis Text"/>
                </a:rPr>
                <a:t>Vendor </a:t>
              </a:r>
            </a:p>
            <a:p>
              <a:r>
                <a:rPr lang="en-US" sz="900" dirty="0" smtClean="0">
                  <a:latin typeface="Etihad Altis Text"/>
                </a:rPr>
                <a:t>Lawyer</a:t>
              </a:r>
              <a:endParaRPr lang="en-US" sz="900" dirty="0">
                <a:latin typeface="Etihad Altis Text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669052" y="2718534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Etihad Altis Text"/>
                </a:rPr>
                <a:t>Vendor </a:t>
              </a:r>
            </a:p>
            <a:p>
              <a:r>
                <a:rPr lang="en-US" sz="900" dirty="0" smtClean="0">
                  <a:latin typeface="Etihad Altis Text"/>
                </a:rPr>
                <a:t>Finance </a:t>
              </a:r>
              <a:endParaRPr lang="en-US" sz="900" dirty="0">
                <a:latin typeface="Etihad Altis Text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473297" y="2111577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latin typeface="Etihad Altis Text"/>
                </a:rPr>
                <a:t>Vendor </a:t>
              </a:r>
            </a:p>
            <a:p>
              <a:r>
                <a:rPr lang="en-US" sz="900" dirty="0" smtClean="0">
                  <a:latin typeface="Etihad Altis Text"/>
                </a:rPr>
                <a:t>Rep</a:t>
              </a:r>
            </a:p>
          </p:txBody>
        </p:sp>
      </p:grpSp>
      <p:sp>
        <p:nvSpPr>
          <p:cNvPr id="97" name="Right Arrow 96"/>
          <p:cNvSpPr/>
          <p:nvPr/>
        </p:nvSpPr>
        <p:spPr>
          <a:xfrm>
            <a:off x="4673600" y="2381957"/>
            <a:ext cx="208756" cy="30193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524"/>
            <a:endParaRPr lang="en-US">
              <a:solidFill>
                <a:srgbClr val="B68116"/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3F3A06AE-D296-D74E-949A-EBEA3AFC02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9151" y="2240969"/>
            <a:ext cx="641664" cy="52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442"/>
            <a:ext cx="6604000" cy="669844"/>
          </a:xfrm>
          <a:ln>
            <a:noFill/>
          </a:ln>
        </p:spPr>
        <p:txBody>
          <a:bodyPr/>
          <a:lstStyle/>
          <a:p>
            <a:r>
              <a:rPr lang="en-US" dirty="0" smtClean="0"/>
              <a:t>Business Benefits</a:t>
            </a:r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6984315" y="106496"/>
            <a:ext cx="2037511" cy="466928"/>
            <a:chOff x="5758704" y="286123"/>
            <a:chExt cx="3194447" cy="732053"/>
          </a:xfrm>
        </p:grpSpPr>
        <p:pic>
          <p:nvPicPr>
            <p:cNvPr id="14" name="Picture 13" descr="EtihadAirways AbuDhabi MasterLogo Eng-01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58704" y="286123"/>
              <a:ext cx="1405839" cy="73205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0324" y="392431"/>
              <a:ext cx="1362827" cy="52471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7361977" y="324586"/>
              <a:ext cx="0" cy="660400"/>
            </a:xfrm>
            <a:prstGeom prst="line">
              <a:avLst/>
            </a:prstGeom>
            <a:ln w="3175" cmpd="sng">
              <a:solidFill>
                <a:srgbClr val="6666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reeform 7"/>
          <p:cNvSpPr/>
          <p:nvPr/>
        </p:nvSpPr>
        <p:spPr>
          <a:xfrm>
            <a:off x="1008078" y="1670852"/>
            <a:ext cx="3516995" cy="725617"/>
          </a:xfrm>
          <a:custGeom>
            <a:avLst/>
            <a:gdLst>
              <a:gd name="connsiteX0" fmla="*/ 0 w 3336153"/>
              <a:gd name="connsiteY0" fmla="*/ 0 h 796768"/>
              <a:gd name="connsiteX1" fmla="*/ 3336153 w 3336153"/>
              <a:gd name="connsiteY1" fmla="*/ 0 h 796768"/>
              <a:gd name="connsiteX2" fmla="*/ 3336153 w 3336153"/>
              <a:gd name="connsiteY2" fmla="*/ 796768 h 796768"/>
              <a:gd name="connsiteX3" fmla="*/ 0 w 3336153"/>
              <a:gd name="connsiteY3" fmla="*/ 796768 h 796768"/>
              <a:gd name="connsiteX4" fmla="*/ 0 w 3336153"/>
              <a:gd name="connsiteY4" fmla="*/ 0 h 79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6153" h="796768">
                <a:moveTo>
                  <a:pt x="0" y="0"/>
                </a:moveTo>
                <a:lnTo>
                  <a:pt x="3336153" y="0"/>
                </a:lnTo>
                <a:lnTo>
                  <a:pt x="3336153" y="796768"/>
                </a:lnTo>
                <a:lnTo>
                  <a:pt x="0" y="79676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4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4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9678" tIns="41910" rIns="41910" bIns="41910" numCol="1" spcCol="1270" anchor="ctr" anchorCtr="0">
            <a:noAutofit/>
          </a:bodyPr>
          <a:lstStyle/>
          <a:p>
            <a:pPr>
              <a:defRPr/>
            </a:pPr>
            <a:r>
              <a:rPr lang="en-US" sz="1300" b="1" dirty="0" smtClean="0">
                <a:solidFill>
                  <a:schemeClr val="accent6">
                    <a:lumMod val="75000"/>
                  </a:schemeClr>
                </a:solidFill>
                <a:latin typeface="Etihad Altis Text"/>
                <a:ea typeface="Times New Roman" panose="02020603050405020304" pitchFamily="18" charset="0"/>
              </a:rPr>
              <a:t>True </a:t>
            </a:r>
            <a:r>
              <a:rPr lang="en-US" sz="1300" b="1" dirty="0" err="1" smtClean="0">
                <a:solidFill>
                  <a:schemeClr val="accent6">
                    <a:lumMod val="75000"/>
                  </a:schemeClr>
                </a:solidFill>
                <a:latin typeface="Etihad Altis Text"/>
                <a:ea typeface="Times New Roman" panose="02020603050405020304" pitchFamily="18" charset="0"/>
              </a:rPr>
              <a:t>Digitisation</a:t>
            </a:r>
            <a:r>
              <a:rPr lang="en-US" sz="1300" b="1" dirty="0" smtClean="0">
                <a:solidFill>
                  <a:schemeClr val="accent6">
                    <a:lumMod val="75000"/>
                  </a:schemeClr>
                </a:solidFill>
                <a:latin typeface="Etihad Altis Text"/>
                <a:ea typeface="Times New Roman" panose="02020603050405020304" pitchFamily="18" charset="0"/>
              </a:rPr>
              <a:t>: </a:t>
            </a:r>
            <a:endParaRPr lang="en-US" sz="1300" b="1" dirty="0">
              <a:solidFill>
                <a:schemeClr val="accent6">
                  <a:lumMod val="75000"/>
                </a:schemeClr>
              </a:solidFill>
              <a:latin typeface="Etihad Altis Text"/>
              <a:ea typeface="Times New Roman" panose="02020603050405020304" pitchFamily="18" charset="0"/>
            </a:endParaRPr>
          </a:p>
          <a:p>
            <a:pPr>
              <a:defRPr/>
            </a:pPr>
            <a:r>
              <a:rPr lang="en-US" sz="1300" dirty="0" smtClean="0">
                <a:solidFill>
                  <a:srgbClr val="1C0010">
                    <a:hueOff val="0"/>
                    <a:satOff val="0"/>
                    <a:lumOff val="0"/>
                    <a:alphaOff val="0"/>
                  </a:srgbClr>
                </a:solidFill>
                <a:latin typeface="Etihad Altis Text"/>
                <a:ea typeface="Times New Roman" panose="02020603050405020304" pitchFamily="18" charset="0"/>
              </a:rPr>
              <a:t>Contracts are in </a:t>
            </a:r>
            <a:r>
              <a:rPr lang="en-US" sz="1300" dirty="0">
                <a:solidFill>
                  <a:srgbClr val="1C0010">
                    <a:hueOff val="0"/>
                    <a:satOff val="0"/>
                    <a:lumOff val="0"/>
                    <a:alphaOff val="0"/>
                  </a:srgbClr>
                </a:solidFill>
                <a:latin typeface="Etihad Altis Text"/>
                <a:ea typeface="Times New Roman" panose="02020603050405020304" pitchFamily="18" charset="0"/>
              </a:rPr>
              <a:t>a digital ledger, with logics and attributes.</a:t>
            </a:r>
            <a:endParaRPr lang="en-US" sz="1300" dirty="0">
              <a:latin typeface="EtihadAltis-Tex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8421" y="1665441"/>
            <a:ext cx="557738" cy="731028"/>
          </a:xfrm>
          <a:prstGeom prst="rect">
            <a:avLst/>
          </a:prstGeom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 9"/>
          <p:cNvSpPr/>
          <p:nvPr/>
        </p:nvSpPr>
        <p:spPr>
          <a:xfrm>
            <a:off x="5070205" y="1670852"/>
            <a:ext cx="3516995" cy="725617"/>
          </a:xfrm>
          <a:custGeom>
            <a:avLst/>
            <a:gdLst>
              <a:gd name="connsiteX0" fmla="*/ 0 w 3336153"/>
              <a:gd name="connsiteY0" fmla="*/ 0 h 796768"/>
              <a:gd name="connsiteX1" fmla="*/ 3336153 w 3336153"/>
              <a:gd name="connsiteY1" fmla="*/ 0 h 796768"/>
              <a:gd name="connsiteX2" fmla="*/ 3336153 w 3336153"/>
              <a:gd name="connsiteY2" fmla="*/ 796768 h 796768"/>
              <a:gd name="connsiteX3" fmla="*/ 0 w 3336153"/>
              <a:gd name="connsiteY3" fmla="*/ 796768 h 796768"/>
              <a:gd name="connsiteX4" fmla="*/ 0 w 3336153"/>
              <a:gd name="connsiteY4" fmla="*/ 0 h 79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6153" h="796768">
                <a:moveTo>
                  <a:pt x="0" y="0"/>
                </a:moveTo>
                <a:lnTo>
                  <a:pt x="3336153" y="0"/>
                </a:lnTo>
                <a:lnTo>
                  <a:pt x="3336153" y="796768"/>
                </a:lnTo>
                <a:lnTo>
                  <a:pt x="0" y="79676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4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4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9678" tIns="41910" rIns="41910" bIns="41910" numCol="1" spcCol="1270" anchor="ctr" anchorCtr="0">
            <a:noAutofit/>
          </a:bodyPr>
          <a:lstStyle/>
          <a:p>
            <a:pPr>
              <a:defRPr/>
            </a:pPr>
            <a:r>
              <a:rPr lang="en-US" sz="1300" b="1" dirty="0" smtClean="0">
                <a:solidFill>
                  <a:schemeClr val="accent6">
                    <a:lumMod val="75000"/>
                  </a:schemeClr>
                </a:solidFill>
                <a:latin typeface="Etihad Altis Text"/>
                <a:ea typeface="Times New Roman" panose="02020603050405020304" pitchFamily="18" charset="0"/>
              </a:rPr>
              <a:t>Trust: </a:t>
            </a:r>
            <a:endParaRPr lang="en-US" sz="1300" b="1" dirty="0" smtClean="0">
              <a:solidFill>
                <a:schemeClr val="accent6">
                  <a:lumMod val="75000"/>
                </a:schemeClr>
              </a:solidFill>
              <a:latin typeface="Etihad Altis Text"/>
              <a:ea typeface="Times New Roman" panose="02020603050405020304" pitchFamily="18" charset="0"/>
            </a:endParaRPr>
          </a:p>
          <a:p>
            <a:pPr>
              <a:defRPr/>
            </a:pPr>
            <a:r>
              <a:rPr lang="en-US" sz="1300" dirty="0" smtClean="0">
                <a:solidFill>
                  <a:srgbClr val="1C0010">
                    <a:hueOff val="0"/>
                    <a:satOff val="0"/>
                    <a:lumOff val="0"/>
                    <a:alphaOff val="0"/>
                  </a:srgbClr>
                </a:solidFill>
                <a:latin typeface="Etihad Altis Text"/>
                <a:ea typeface="Times New Roman" panose="02020603050405020304" pitchFamily="18" charset="0"/>
              </a:rPr>
              <a:t>Built </a:t>
            </a:r>
            <a:r>
              <a:rPr lang="en-US" sz="1300" dirty="0">
                <a:solidFill>
                  <a:srgbClr val="1C0010">
                    <a:hueOff val="0"/>
                    <a:satOff val="0"/>
                    <a:lumOff val="0"/>
                    <a:alphaOff val="0"/>
                  </a:srgbClr>
                </a:solidFill>
                <a:latin typeface="Etihad Altis Text"/>
                <a:ea typeface="Times New Roman" panose="02020603050405020304" pitchFamily="18" charset="0"/>
              </a:rPr>
              <a:t>on a </a:t>
            </a:r>
            <a:r>
              <a:rPr lang="en-US" sz="1300" dirty="0" smtClean="0">
                <a:solidFill>
                  <a:srgbClr val="1C0010">
                    <a:hueOff val="0"/>
                    <a:satOff val="0"/>
                    <a:lumOff val="0"/>
                    <a:alphaOff val="0"/>
                  </a:srgbClr>
                </a:solidFill>
                <a:latin typeface="Etihad Altis Text"/>
                <a:ea typeface="Times New Roman" panose="02020603050405020304" pitchFamily="18" charset="0"/>
              </a:rPr>
              <a:t>shared and distributed </a:t>
            </a:r>
            <a:r>
              <a:rPr lang="en-US" sz="1300" dirty="0">
                <a:solidFill>
                  <a:srgbClr val="1C0010">
                    <a:hueOff val="0"/>
                    <a:satOff val="0"/>
                    <a:lumOff val="0"/>
                    <a:alphaOff val="0"/>
                  </a:srgbClr>
                </a:solidFill>
                <a:latin typeface="Etihad Altis Text"/>
                <a:ea typeface="Times New Roman" panose="02020603050405020304" pitchFamily="18" charset="0"/>
              </a:rPr>
              <a:t>network, transparent </a:t>
            </a:r>
            <a:r>
              <a:rPr lang="en-US" sz="1300" dirty="0" smtClean="0">
                <a:solidFill>
                  <a:srgbClr val="1C0010">
                    <a:hueOff val="0"/>
                    <a:satOff val="0"/>
                    <a:lumOff val="0"/>
                    <a:alphaOff val="0"/>
                  </a:srgbClr>
                </a:solidFill>
                <a:latin typeface="Etihad Altis Text"/>
                <a:ea typeface="Times New Roman" panose="02020603050405020304" pitchFamily="18" charset="0"/>
              </a:rPr>
              <a:t>transactions.</a:t>
            </a:r>
            <a:endParaRPr lang="en-US" sz="1300" dirty="0">
              <a:solidFill>
                <a:srgbClr val="1C0010">
                  <a:hueOff val="0"/>
                  <a:satOff val="0"/>
                  <a:lumOff val="0"/>
                  <a:alphaOff val="0"/>
                </a:srgbClr>
              </a:solidFill>
              <a:latin typeface="Etihad Altis Tex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14447" y="1665441"/>
            <a:ext cx="557738" cy="731028"/>
          </a:xfrm>
          <a:prstGeom prst="rect">
            <a:avLst/>
          </a:prstGeom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1008078" y="2605208"/>
            <a:ext cx="3516995" cy="725617"/>
          </a:xfrm>
          <a:custGeom>
            <a:avLst/>
            <a:gdLst>
              <a:gd name="connsiteX0" fmla="*/ 0 w 3336153"/>
              <a:gd name="connsiteY0" fmla="*/ 0 h 796768"/>
              <a:gd name="connsiteX1" fmla="*/ 3336153 w 3336153"/>
              <a:gd name="connsiteY1" fmla="*/ 0 h 796768"/>
              <a:gd name="connsiteX2" fmla="*/ 3336153 w 3336153"/>
              <a:gd name="connsiteY2" fmla="*/ 796768 h 796768"/>
              <a:gd name="connsiteX3" fmla="*/ 0 w 3336153"/>
              <a:gd name="connsiteY3" fmla="*/ 796768 h 796768"/>
              <a:gd name="connsiteX4" fmla="*/ 0 w 3336153"/>
              <a:gd name="connsiteY4" fmla="*/ 0 h 79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6153" h="796768">
                <a:moveTo>
                  <a:pt x="0" y="0"/>
                </a:moveTo>
                <a:lnTo>
                  <a:pt x="3336153" y="0"/>
                </a:lnTo>
                <a:lnTo>
                  <a:pt x="3336153" y="796768"/>
                </a:lnTo>
                <a:lnTo>
                  <a:pt x="0" y="79676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4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4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9678" tIns="41910" rIns="41910" bIns="41910" numCol="1" spcCol="1270" anchor="ctr" anchorCtr="0">
            <a:noAutofit/>
          </a:bodyPr>
          <a:lstStyle/>
          <a:p>
            <a:pPr marL="0" lvl="2" algn="just" defTabSz="914400">
              <a:spcBef>
                <a:spcPct val="0"/>
              </a:spcBef>
              <a:defRPr/>
            </a:pPr>
            <a:r>
              <a:rPr lang="en-US" sz="1300" b="1" dirty="0" smtClean="0">
                <a:solidFill>
                  <a:schemeClr val="accent6">
                    <a:lumMod val="75000"/>
                  </a:schemeClr>
                </a:solidFill>
                <a:latin typeface="Etihad Altis Text"/>
                <a:ea typeface="Times New Roman" panose="02020603050405020304" pitchFamily="18" charset="0"/>
              </a:rPr>
              <a:t>Efficiency</a:t>
            </a:r>
            <a:r>
              <a:rPr lang="en-US" sz="1300" dirty="0" smtClean="0">
                <a:solidFill>
                  <a:schemeClr val="accent6">
                    <a:lumMod val="75000"/>
                  </a:schemeClr>
                </a:solidFill>
                <a:latin typeface="Etihad Altis Text"/>
                <a:ea typeface="Times New Roman" panose="02020603050405020304" pitchFamily="18" charset="0"/>
              </a:rPr>
              <a:t> </a:t>
            </a:r>
            <a:endParaRPr lang="en-US" sz="1300" dirty="0" smtClean="0">
              <a:solidFill>
                <a:schemeClr val="accent6">
                  <a:lumMod val="75000"/>
                </a:schemeClr>
              </a:solidFill>
              <a:latin typeface="Etihad Altis Text"/>
              <a:ea typeface="Times New Roman" panose="02020603050405020304" pitchFamily="18" charset="0"/>
            </a:endParaRPr>
          </a:p>
          <a:p>
            <a:pPr marL="0" lvl="2" algn="just" defTabSz="914400">
              <a:spcBef>
                <a:spcPct val="0"/>
              </a:spcBef>
              <a:defRPr/>
            </a:pPr>
            <a:r>
              <a:rPr lang="en-US" sz="1300" dirty="0" smtClean="0">
                <a:solidFill>
                  <a:srgbClr val="1C0010">
                    <a:hueOff val="0"/>
                    <a:satOff val="0"/>
                    <a:lumOff val="0"/>
                    <a:alphaOff val="0"/>
                  </a:srgbClr>
                </a:solidFill>
                <a:latin typeface="Etihad Altis Text"/>
                <a:ea typeface="Times New Roman" panose="02020603050405020304" pitchFamily="18" charset="0"/>
              </a:rPr>
              <a:t>Enables collaboration and eliminates intermediaries</a:t>
            </a:r>
            <a:endParaRPr lang="en-US" sz="1300" dirty="0">
              <a:solidFill>
                <a:srgbClr val="1C0010">
                  <a:hueOff val="0"/>
                  <a:satOff val="0"/>
                  <a:lumOff val="0"/>
                  <a:alphaOff val="0"/>
                </a:srgbClr>
              </a:solidFill>
              <a:latin typeface="Etihad Altis Tex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8421" y="2599797"/>
            <a:ext cx="557738" cy="731028"/>
          </a:xfrm>
          <a:prstGeom prst="rect">
            <a:avLst/>
          </a:prstGeom>
          <a:noFill/>
          <a:ln>
            <a:solidFill>
              <a:srgbClr val="48141D"/>
            </a:solidFill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 17"/>
          <p:cNvSpPr/>
          <p:nvPr/>
        </p:nvSpPr>
        <p:spPr>
          <a:xfrm>
            <a:off x="5070205" y="2605208"/>
            <a:ext cx="3516995" cy="725617"/>
          </a:xfrm>
          <a:custGeom>
            <a:avLst/>
            <a:gdLst>
              <a:gd name="connsiteX0" fmla="*/ 0 w 3336153"/>
              <a:gd name="connsiteY0" fmla="*/ 0 h 796768"/>
              <a:gd name="connsiteX1" fmla="*/ 3336153 w 3336153"/>
              <a:gd name="connsiteY1" fmla="*/ 0 h 796768"/>
              <a:gd name="connsiteX2" fmla="*/ 3336153 w 3336153"/>
              <a:gd name="connsiteY2" fmla="*/ 796768 h 796768"/>
              <a:gd name="connsiteX3" fmla="*/ 0 w 3336153"/>
              <a:gd name="connsiteY3" fmla="*/ 796768 h 796768"/>
              <a:gd name="connsiteX4" fmla="*/ 0 w 3336153"/>
              <a:gd name="connsiteY4" fmla="*/ 0 h 79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6153" h="796768">
                <a:moveTo>
                  <a:pt x="0" y="0"/>
                </a:moveTo>
                <a:lnTo>
                  <a:pt x="3336153" y="0"/>
                </a:lnTo>
                <a:lnTo>
                  <a:pt x="3336153" y="796768"/>
                </a:lnTo>
                <a:lnTo>
                  <a:pt x="0" y="79676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4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4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9678" tIns="41910" rIns="41910" bIns="41910" numCol="1" spcCol="1270" anchor="ctr" anchorCtr="0">
            <a:noAutofit/>
          </a:bodyPr>
          <a:lstStyle/>
          <a:p>
            <a:pPr algn="just" defTabSz="914400">
              <a:spcBef>
                <a:spcPct val="0"/>
              </a:spcBef>
              <a:defRPr/>
            </a:pP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  <a:latin typeface="Etihad Altis Text"/>
                <a:ea typeface="Times New Roman" panose="02020603050405020304" pitchFamily="18" charset="0"/>
              </a:rPr>
              <a:t>Immutable.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Etihad Altis Text"/>
                <a:ea typeface="Times New Roman" panose="02020603050405020304" pitchFamily="18" charset="0"/>
              </a:rPr>
              <a:t> </a:t>
            </a:r>
          </a:p>
          <a:p>
            <a:pPr algn="just" defTabSz="914400">
              <a:spcBef>
                <a:spcPct val="0"/>
              </a:spcBef>
              <a:defRPr/>
            </a:pPr>
            <a:r>
              <a:rPr lang="en-US" sz="1300" dirty="0" smtClean="0">
                <a:solidFill>
                  <a:srgbClr val="1C0010">
                    <a:hueOff val="0"/>
                    <a:satOff val="0"/>
                    <a:lumOff val="0"/>
                    <a:alphaOff val="0"/>
                  </a:srgbClr>
                </a:solidFill>
                <a:latin typeface="Etihad Altis Text"/>
                <a:ea typeface="Times New Roman" panose="02020603050405020304" pitchFamily="18" charset="0"/>
              </a:rPr>
              <a:t>Distributed registry, </a:t>
            </a:r>
            <a:r>
              <a:rPr lang="en-US" sz="1300" dirty="0">
                <a:solidFill>
                  <a:srgbClr val="1C0010">
                    <a:hueOff val="0"/>
                    <a:satOff val="0"/>
                    <a:lumOff val="0"/>
                    <a:alphaOff val="0"/>
                  </a:srgbClr>
                </a:solidFill>
                <a:latin typeface="Etihad Altis Text"/>
                <a:ea typeface="Times New Roman" panose="02020603050405020304" pitchFamily="18" charset="0"/>
              </a:rPr>
              <a:t>cannot be lost</a:t>
            </a:r>
            <a:endParaRPr lang="en-US" sz="1300" dirty="0" smtClean="0">
              <a:solidFill>
                <a:srgbClr val="1C0010">
                  <a:hueOff val="0"/>
                  <a:satOff val="0"/>
                  <a:lumOff val="0"/>
                  <a:alphaOff val="0"/>
                </a:srgbClr>
              </a:solidFill>
              <a:latin typeface="Etihad Altis Text"/>
              <a:ea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14447" y="2599797"/>
            <a:ext cx="557738" cy="731028"/>
          </a:xfrm>
          <a:prstGeom prst="rect">
            <a:avLst/>
          </a:prstGeom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reeform 19"/>
          <p:cNvSpPr/>
          <p:nvPr/>
        </p:nvSpPr>
        <p:spPr>
          <a:xfrm>
            <a:off x="1008078" y="3539563"/>
            <a:ext cx="3516995" cy="725617"/>
          </a:xfrm>
          <a:custGeom>
            <a:avLst/>
            <a:gdLst>
              <a:gd name="connsiteX0" fmla="*/ 0 w 3336153"/>
              <a:gd name="connsiteY0" fmla="*/ 0 h 796768"/>
              <a:gd name="connsiteX1" fmla="*/ 3336153 w 3336153"/>
              <a:gd name="connsiteY1" fmla="*/ 0 h 796768"/>
              <a:gd name="connsiteX2" fmla="*/ 3336153 w 3336153"/>
              <a:gd name="connsiteY2" fmla="*/ 796768 h 796768"/>
              <a:gd name="connsiteX3" fmla="*/ 0 w 3336153"/>
              <a:gd name="connsiteY3" fmla="*/ 796768 h 796768"/>
              <a:gd name="connsiteX4" fmla="*/ 0 w 3336153"/>
              <a:gd name="connsiteY4" fmla="*/ 0 h 79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6153" h="796768">
                <a:moveTo>
                  <a:pt x="0" y="0"/>
                </a:moveTo>
                <a:lnTo>
                  <a:pt x="3336153" y="0"/>
                </a:lnTo>
                <a:lnTo>
                  <a:pt x="3336153" y="796768"/>
                </a:lnTo>
                <a:lnTo>
                  <a:pt x="0" y="79676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4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4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9678" tIns="41910" rIns="41910" bIns="41910" numCol="1" spcCol="1270" anchor="ctr" anchorCtr="0">
            <a:noAutofit/>
          </a:bodyPr>
          <a:lstStyle/>
          <a:p>
            <a:pPr algn="just" defTabSz="914400">
              <a:spcBef>
                <a:spcPct val="0"/>
              </a:spcBef>
              <a:defRPr/>
            </a:pPr>
            <a:r>
              <a:rPr lang="en-US" sz="1300" b="1" dirty="0" smtClean="0">
                <a:solidFill>
                  <a:schemeClr val="accent6">
                    <a:lumMod val="75000"/>
                  </a:schemeClr>
                </a:solidFill>
                <a:latin typeface="Etihad Altis Text"/>
                <a:ea typeface="Times New Roman" panose="02020603050405020304" pitchFamily="18" charset="0"/>
              </a:rPr>
              <a:t>Security:</a:t>
            </a:r>
            <a:r>
              <a:rPr lang="en-US" sz="1300" dirty="0" smtClean="0">
                <a:solidFill>
                  <a:schemeClr val="accent6">
                    <a:lumMod val="75000"/>
                  </a:schemeClr>
                </a:solidFill>
                <a:latin typeface="Etihad Altis Text"/>
                <a:ea typeface="Times New Roman" panose="02020603050405020304" pitchFamily="18" charset="0"/>
              </a:rPr>
              <a:t> </a:t>
            </a:r>
            <a:endParaRPr lang="en-US" sz="1300" dirty="0" smtClean="0">
              <a:solidFill>
                <a:schemeClr val="accent6">
                  <a:lumMod val="75000"/>
                </a:schemeClr>
              </a:solidFill>
              <a:latin typeface="Etihad Altis Text"/>
              <a:ea typeface="Times New Roman" panose="02020603050405020304" pitchFamily="18" charset="0"/>
            </a:endParaRPr>
          </a:p>
          <a:p>
            <a:pPr algn="just" defTabSz="914400">
              <a:spcBef>
                <a:spcPct val="0"/>
              </a:spcBef>
              <a:defRPr/>
            </a:pPr>
            <a:r>
              <a:rPr lang="en-US" sz="1300" dirty="0" smtClean="0">
                <a:solidFill>
                  <a:srgbClr val="1C0010">
                    <a:hueOff val="0"/>
                    <a:satOff val="0"/>
                    <a:lumOff val="0"/>
                    <a:alphaOff val="0"/>
                  </a:srgbClr>
                </a:solidFill>
                <a:latin typeface="Etihad Altis Text"/>
                <a:ea typeface="Times New Roman" panose="02020603050405020304" pitchFamily="18" charset="0"/>
              </a:rPr>
              <a:t>Stored </a:t>
            </a:r>
            <a:r>
              <a:rPr lang="en-US" sz="1300" dirty="0" smtClean="0">
                <a:solidFill>
                  <a:srgbClr val="1C0010">
                    <a:hueOff val="0"/>
                    <a:satOff val="0"/>
                    <a:lumOff val="0"/>
                    <a:alphaOff val="0"/>
                  </a:srgbClr>
                </a:solidFill>
                <a:latin typeface="Etihad Altis Text"/>
                <a:ea typeface="Times New Roman" panose="02020603050405020304" pitchFamily="18" charset="0"/>
              </a:rPr>
              <a:t>in a decentralized </a:t>
            </a:r>
            <a:r>
              <a:rPr lang="en-US" sz="1300" dirty="0" smtClean="0">
                <a:solidFill>
                  <a:srgbClr val="1C0010">
                    <a:hueOff val="0"/>
                    <a:satOff val="0"/>
                    <a:lumOff val="0"/>
                    <a:alphaOff val="0"/>
                  </a:srgbClr>
                </a:solidFill>
                <a:latin typeface="Etihad Altis Text"/>
                <a:ea typeface="Times New Roman" panose="02020603050405020304" pitchFamily="18" charset="0"/>
              </a:rPr>
              <a:t>registry</a:t>
            </a:r>
            <a:endParaRPr lang="en-US" sz="1300" dirty="0" smtClean="0">
              <a:solidFill>
                <a:srgbClr val="1C0010">
                  <a:hueOff val="0"/>
                  <a:satOff val="0"/>
                  <a:lumOff val="0"/>
                  <a:alphaOff val="0"/>
                </a:srgbClr>
              </a:solidFill>
              <a:latin typeface="Etihad Altis Text"/>
              <a:ea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8421" y="3534152"/>
            <a:ext cx="557738" cy="731028"/>
          </a:xfrm>
          <a:prstGeom prst="rect">
            <a:avLst/>
          </a:prstGeom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Freeform 21"/>
          <p:cNvSpPr/>
          <p:nvPr/>
        </p:nvSpPr>
        <p:spPr>
          <a:xfrm>
            <a:off x="5070205" y="3539563"/>
            <a:ext cx="3516995" cy="725617"/>
          </a:xfrm>
          <a:custGeom>
            <a:avLst/>
            <a:gdLst>
              <a:gd name="connsiteX0" fmla="*/ 0 w 3336153"/>
              <a:gd name="connsiteY0" fmla="*/ 0 h 796768"/>
              <a:gd name="connsiteX1" fmla="*/ 3336153 w 3336153"/>
              <a:gd name="connsiteY1" fmla="*/ 0 h 796768"/>
              <a:gd name="connsiteX2" fmla="*/ 3336153 w 3336153"/>
              <a:gd name="connsiteY2" fmla="*/ 796768 h 796768"/>
              <a:gd name="connsiteX3" fmla="*/ 0 w 3336153"/>
              <a:gd name="connsiteY3" fmla="*/ 796768 h 796768"/>
              <a:gd name="connsiteX4" fmla="*/ 0 w 3336153"/>
              <a:gd name="connsiteY4" fmla="*/ 0 h 796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6153" h="796768">
                <a:moveTo>
                  <a:pt x="0" y="0"/>
                </a:moveTo>
                <a:lnTo>
                  <a:pt x="3336153" y="0"/>
                </a:lnTo>
                <a:lnTo>
                  <a:pt x="3336153" y="796768"/>
                </a:lnTo>
                <a:lnTo>
                  <a:pt x="0" y="796768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alpha val="4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alpha val="4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9678" tIns="41910" rIns="41910" bIns="41910" numCol="1" spcCol="1270" anchor="ctr" anchorCtr="0">
            <a:noAutofit/>
          </a:bodyPr>
          <a:lstStyle/>
          <a:p>
            <a:pPr algn="just" defTabSz="914400">
              <a:spcBef>
                <a:spcPct val="0"/>
              </a:spcBef>
              <a:defRPr/>
            </a:pP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  <a:latin typeface="Etihad Altis Text"/>
                <a:ea typeface="Times New Roman" panose="02020603050405020304" pitchFamily="18" charset="0"/>
              </a:rPr>
              <a:t>Precision in </a:t>
            </a:r>
            <a:r>
              <a:rPr lang="en-US" sz="1300" b="1" dirty="0" smtClean="0">
                <a:solidFill>
                  <a:schemeClr val="accent6">
                    <a:lumMod val="75000"/>
                  </a:schemeClr>
                </a:solidFill>
                <a:latin typeface="Etihad Altis Text"/>
                <a:ea typeface="Times New Roman" panose="02020603050405020304" pitchFamily="18" charset="0"/>
              </a:rPr>
              <a:t>execution</a:t>
            </a:r>
            <a:r>
              <a:rPr lang="en-US" sz="1300" b="1" dirty="0" smtClean="0">
                <a:solidFill>
                  <a:schemeClr val="accent6">
                    <a:lumMod val="75000"/>
                  </a:schemeClr>
                </a:solidFill>
                <a:latin typeface="Etihad Altis Text"/>
                <a:ea typeface="Times New Roman" panose="02020603050405020304" pitchFamily="18" charset="0"/>
              </a:rPr>
              <a:t>: </a:t>
            </a:r>
          </a:p>
          <a:p>
            <a:pPr algn="just" defTabSz="914400">
              <a:spcBef>
                <a:spcPct val="0"/>
              </a:spcBef>
              <a:defRPr/>
            </a:pPr>
            <a:r>
              <a:rPr lang="en-US" sz="1300" dirty="0">
                <a:solidFill>
                  <a:srgbClr val="1C0010">
                    <a:hueOff val="0"/>
                    <a:satOff val="0"/>
                    <a:lumOff val="0"/>
                    <a:alphaOff val="0"/>
                  </a:srgbClr>
                </a:solidFill>
                <a:latin typeface="Etihad Altis Text"/>
                <a:ea typeface="Times New Roman" panose="02020603050405020304" pitchFamily="18" charset="0"/>
              </a:rPr>
              <a:t>Reducing errors, risks </a:t>
            </a:r>
            <a:endParaRPr lang="en-US" sz="1300" dirty="0" smtClean="0">
              <a:solidFill>
                <a:srgbClr val="1C0010">
                  <a:hueOff val="0"/>
                  <a:satOff val="0"/>
                  <a:lumOff val="0"/>
                  <a:alphaOff val="0"/>
                </a:srgbClr>
              </a:solidFill>
              <a:latin typeface="Etihad Altis Text"/>
              <a:ea typeface="Times New Roman" panose="02020603050405020304" pitchFamily="18" charset="0"/>
            </a:endParaRPr>
          </a:p>
          <a:p>
            <a:pPr algn="just" defTabSz="914400">
              <a:spcBef>
                <a:spcPct val="0"/>
              </a:spcBef>
              <a:defRPr/>
            </a:pPr>
            <a:r>
              <a:rPr lang="en-US" sz="1300" dirty="0" smtClean="0">
                <a:solidFill>
                  <a:srgbClr val="1C0010">
                    <a:hueOff val="0"/>
                    <a:satOff val="0"/>
                    <a:lumOff val="0"/>
                    <a:alphaOff val="0"/>
                  </a:srgbClr>
                </a:solidFill>
                <a:latin typeface="Etihad Altis Text"/>
                <a:ea typeface="Times New Roman" panose="02020603050405020304" pitchFamily="18" charset="0"/>
              </a:rPr>
              <a:t>Less chances of disputes or litigation</a:t>
            </a:r>
            <a:endParaRPr lang="en-US" sz="1300" dirty="0">
              <a:solidFill>
                <a:srgbClr val="1C0010">
                  <a:hueOff val="0"/>
                  <a:satOff val="0"/>
                  <a:lumOff val="0"/>
                  <a:alphaOff val="0"/>
                </a:srgbClr>
              </a:solidFill>
              <a:latin typeface="Etihad Altis Text"/>
              <a:ea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14447" y="3534152"/>
            <a:ext cx="557738" cy="731028"/>
          </a:xfrm>
          <a:prstGeom prst="rect">
            <a:avLst/>
          </a:prstGeom>
          <a:noFill/>
          <a:ln>
            <a:solidFill>
              <a:srgbClr val="48141D"/>
            </a:solidFill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1" r="27611"/>
          <a:stretch/>
        </p:blipFill>
        <p:spPr bwMode="auto">
          <a:xfrm>
            <a:off x="718421" y="1670852"/>
            <a:ext cx="557738" cy="720206"/>
          </a:xfrm>
          <a:prstGeom prst="rect">
            <a:avLst/>
          </a:prstGeom>
          <a:noFill/>
          <a:ln>
            <a:solidFill>
              <a:srgbClr val="48141D"/>
            </a:solidFill>
          </a:ln>
          <a:effectLst/>
          <a:extLst/>
        </p:spPr>
      </p:pic>
      <p:pic>
        <p:nvPicPr>
          <p:cNvPr id="29" name="Picture 5" descr="Image result for efficiency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8"/>
          <a:stretch/>
        </p:blipFill>
        <p:spPr bwMode="auto">
          <a:xfrm>
            <a:off x="723832" y="2617992"/>
            <a:ext cx="546916" cy="70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7" descr="Image result for data safet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t="-911" r="-2968" b="8114"/>
          <a:stretch/>
        </p:blipFill>
        <p:spPr bwMode="auto">
          <a:xfrm>
            <a:off x="734654" y="3546463"/>
            <a:ext cx="546916" cy="718717"/>
          </a:xfrm>
          <a:prstGeom prst="rect">
            <a:avLst/>
          </a:prstGeom>
          <a:noFill/>
          <a:ln>
            <a:solidFill>
              <a:srgbClr val="48141D"/>
            </a:solidFill>
          </a:ln>
          <a:extLst/>
        </p:spPr>
      </p:pic>
      <p:pic>
        <p:nvPicPr>
          <p:cNvPr id="33" name="Picture 3" descr="C:\Users\VNNN\Downloads\12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03" y="3546462"/>
            <a:ext cx="526382" cy="71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Users\VNNN\Downloads\1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29" y="1665441"/>
            <a:ext cx="534261" cy="725615"/>
          </a:xfrm>
          <a:prstGeom prst="rect">
            <a:avLst/>
          </a:prstGeom>
          <a:noFill/>
          <a:ln>
            <a:solidFill>
              <a:srgbClr val="48141D"/>
            </a:solidFill>
          </a:ln>
        </p:spPr>
      </p:pic>
      <p:pic>
        <p:nvPicPr>
          <p:cNvPr id="35" name="Picture 5" descr="C:\Users\VNNN\Downloads\11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5" r="53853"/>
          <a:stretch/>
        </p:blipFill>
        <p:spPr bwMode="auto">
          <a:xfrm>
            <a:off x="4716313" y="2617992"/>
            <a:ext cx="548875" cy="702010"/>
          </a:xfrm>
          <a:prstGeom prst="rect">
            <a:avLst/>
          </a:prstGeom>
          <a:noFill/>
          <a:ln>
            <a:solidFill>
              <a:srgbClr val="48141D"/>
            </a:solidFill>
          </a:ln>
        </p:spPr>
      </p:pic>
      <p:sp>
        <p:nvSpPr>
          <p:cNvPr id="36" name="Rectangle 35"/>
          <p:cNvSpPr/>
          <p:nvPr/>
        </p:nvSpPr>
        <p:spPr>
          <a:xfrm>
            <a:off x="497840" y="882293"/>
            <a:ext cx="8089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6524">
              <a:spcBef>
                <a:spcPts val="600"/>
              </a:spcBef>
            </a:pPr>
            <a:r>
              <a:rPr lang="en-GB" sz="1400" dirty="0" smtClean="0">
                <a:solidFill>
                  <a:srgbClr val="1C0010"/>
                </a:solidFill>
                <a:latin typeface="Etihad Altis Text" panose="020B0603030000000003" pitchFamily="34" charset="0"/>
                <a:ea typeface="Times New Roman" panose="02020603050405020304" pitchFamily="18" charset="0"/>
              </a:rPr>
              <a:t>Business can add value through smart contracts and by adopting </a:t>
            </a:r>
            <a:r>
              <a:rPr lang="en-GB" sz="1400" dirty="0" err="1" smtClean="0">
                <a:solidFill>
                  <a:srgbClr val="1C0010"/>
                </a:solidFill>
                <a:latin typeface="Etihad Altis Text" panose="020B0603030000000003" pitchFamily="34" charset="0"/>
                <a:ea typeface="Times New Roman" panose="02020603050405020304" pitchFamily="18" charset="0"/>
              </a:rPr>
              <a:t>blockchain</a:t>
            </a:r>
            <a:r>
              <a:rPr lang="en-GB" sz="1400" dirty="0" smtClean="0">
                <a:solidFill>
                  <a:srgbClr val="1C0010"/>
                </a:solidFill>
                <a:latin typeface="Etihad Altis Text" panose="020B0603030000000003" pitchFamily="34" charset="0"/>
                <a:ea typeface="Times New Roman" panose="02020603050405020304" pitchFamily="18" charset="0"/>
              </a:rPr>
              <a:t> technology. </a:t>
            </a:r>
            <a:endParaRPr lang="en-GB" sz="1400" dirty="0">
              <a:solidFill>
                <a:srgbClr val="1C0010"/>
              </a:solidFill>
              <a:latin typeface="Etihad Altis Text" panose="020B0603030000000003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1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442"/>
            <a:ext cx="6604000" cy="669844"/>
          </a:xfrm>
          <a:ln>
            <a:noFill/>
          </a:ln>
        </p:spPr>
        <p:txBody>
          <a:bodyPr/>
          <a:lstStyle/>
          <a:p>
            <a:r>
              <a:rPr lang="en-US" dirty="0"/>
              <a:t>Consortium participation in the </a:t>
            </a:r>
            <a:r>
              <a:rPr lang="en-US" dirty="0" err="1" smtClean="0"/>
              <a:t>Blockchain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71944" y="4642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6984315" y="106496"/>
            <a:ext cx="2037511" cy="466928"/>
            <a:chOff x="5758704" y="286123"/>
            <a:chExt cx="3194447" cy="732053"/>
          </a:xfrm>
        </p:grpSpPr>
        <p:pic>
          <p:nvPicPr>
            <p:cNvPr id="14" name="Picture 13" descr="EtihadAirways AbuDhabi MasterLogo Eng-01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58704" y="286123"/>
              <a:ext cx="1405839" cy="73205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0324" y="392431"/>
              <a:ext cx="1362827" cy="52471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7361977" y="324586"/>
              <a:ext cx="0" cy="660400"/>
            </a:xfrm>
            <a:prstGeom prst="line">
              <a:avLst/>
            </a:prstGeom>
            <a:ln w="3175" cmpd="sng">
              <a:solidFill>
                <a:srgbClr val="6666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2299447" y="2175638"/>
            <a:ext cx="6118412" cy="2907349"/>
          </a:xfrm>
          <a:prstGeom prst="rect">
            <a:avLst/>
          </a:prstGeom>
          <a:solidFill>
            <a:schemeClr val="bg2">
              <a:alpha val="0"/>
            </a:schemeClr>
          </a:solidFill>
          <a:ln w="25400">
            <a:solidFill>
              <a:schemeClr val="accent6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37757" y="2316046"/>
            <a:ext cx="3384819" cy="477001"/>
          </a:xfrm>
          <a:prstGeom prst="rect">
            <a:avLst/>
          </a:prstGeom>
          <a:solidFill>
            <a:srgbClr val="FFFFFF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31" idx="3"/>
            <a:endCxn id="34" idx="1"/>
          </p:cNvCxnSpPr>
          <p:nvPr/>
        </p:nvCxnSpPr>
        <p:spPr>
          <a:xfrm>
            <a:off x="3213223" y="2592772"/>
            <a:ext cx="1883505" cy="0"/>
          </a:xfrm>
          <a:prstGeom prst="line">
            <a:avLst/>
          </a:prstGeom>
          <a:solidFill>
            <a:srgbClr val="0070C0"/>
          </a:solidFill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Rectangle 10"/>
          <p:cNvSpPr/>
          <p:nvPr/>
        </p:nvSpPr>
        <p:spPr>
          <a:xfrm>
            <a:off x="4616199" y="2851969"/>
            <a:ext cx="3384819" cy="47700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2114" y="2275346"/>
            <a:ext cx="1504470" cy="1332192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alphaModFix amt="95000"/>
          </a:blip>
          <a:stretch>
            <a:fillRect/>
          </a:stretch>
        </p:blipFill>
        <p:spPr>
          <a:xfrm>
            <a:off x="557492" y="2405509"/>
            <a:ext cx="782187" cy="6521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955" y="3148470"/>
            <a:ext cx="1045263" cy="459068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509802" y="652333"/>
            <a:ext cx="1589954" cy="1493301"/>
            <a:chOff x="3470616" y="814276"/>
            <a:chExt cx="1589954" cy="149330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86781" y="1480372"/>
              <a:ext cx="926316" cy="82720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534559" y="942408"/>
              <a:ext cx="1438386" cy="846109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3714376" y="883845"/>
              <a:ext cx="1071127" cy="279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rgbClr val="0070C0"/>
                  </a:solidFill>
                </a:rPr>
                <a:t>A320 Maintenance</a:t>
              </a:r>
              <a:endParaRPr lang="en-US" sz="900" dirty="0">
                <a:solidFill>
                  <a:srgbClr val="0070C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470616" y="814276"/>
              <a:ext cx="1589954" cy="1332192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solidFill>
                <a:schemeClr val="bg1"/>
              </a:solidFill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57029" y="663075"/>
            <a:ext cx="1589954" cy="1332192"/>
            <a:chOff x="5312792" y="814276"/>
            <a:chExt cx="1589954" cy="1332192"/>
          </a:xfrm>
        </p:grpSpPr>
        <p:sp>
          <p:nvSpPr>
            <p:cNvPr id="25" name="Rectangle 24"/>
            <p:cNvSpPr/>
            <p:nvPr/>
          </p:nvSpPr>
          <p:spPr>
            <a:xfrm>
              <a:off x="5312792" y="814276"/>
              <a:ext cx="1589954" cy="13321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51102" y="822113"/>
              <a:ext cx="107112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A380 Maintenance</a:t>
              </a:r>
              <a:endParaRPr lang="en-US" sz="9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48615" y="1078871"/>
              <a:ext cx="672353" cy="67235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88833" y="1694654"/>
              <a:ext cx="1391916" cy="398639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2528350" y="2308127"/>
            <a:ext cx="9989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0070C0"/>
                </a:solidFill>
              </a:rPr>
              <a:t>A320 LG Contract</a:t>
            </a:r>
            <a:endParaRPr lang="en-US" sz="900" dirty="0">
              <a:solidFill>
                <a:srgbClr val="0070C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05806" y="2859638"/>
            <a:ext cx="9989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A380 LG Contract</a:t>
            </a:r>
            <a:endParaRPr lang="en-US" sz="900" dirty="0"/>
          </a:p>
        </p:txBody>
      </p:sp>
      <p:sp>
        <p:nvSpPr>
          <p:cNvPr id="31" name="Rectangle 30"/>
          <p:cNvSpPr/>
          <p:nvPr/>
        </p:nvSpPr>
        <p:spPr>
          <a:xfrm>
            <a:off x="2606218" y="2491919"/>
            <a:ext cx="607005" cy="20170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436388" y="2491919"/>
            <a:ext cx="607005" cy="20170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266558" y="2491919"/>
            <a:ext cx="607005" cy="20170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096728" y="2491919"/>
            <a:ext cx="607005" cy="20170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784661" y="3048306"/>
            <a:ext cx="607005" cy="2017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614831" y="3048306"/>
            <a:ext cx="607005" cy="2017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445001" y="3048306"/>
            <a:ext cx="607005" cy="2017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275171" y="3048306"/>
            <a:ext cx="607005" cy="2017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3752283" y="1341630"/>
            <a:ext cx="256518" cy="61279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7557607" y="1341629"/>
            <a:ext cx="256518" cy="61279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487320" y="2435513"/>
            <a:ext cx="256518" cy="61279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2176" y="3438758"/>
            <a:ext cx="1961718" cy="33722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359589" y="3763580"/>
            <a:ext cx="5454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smtClean="0"/>
              <a:t>BENEFITS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dirty="0" smtClean="0"/>
              <a:t>Contract digitization (completely paperless)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dirty="0" smtClean="0"/>
              <a:t>Contracts cannot be tampered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dirty="0" smtClean="0"/>
              <a:t>Trust (uncertainties &amp; disputes removed)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dirty="0" smtClean="0"/>
              <a:t>Self auditing (self governing)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dirty="0" smtClean="0"/>
              <a:t>Intermediaries not needed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dirty="0" smtClean="0"/>
              <a:t>Unified ledger distributed across consortium members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5391666" y="3145960"/>
            <a:ext cx="1883505" cy="0"/>
          </a:xfrm>
          <a:prstGeom prst="line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5" name="Down Arrow 44"/>
          <p:cNvSpPr/>
          <p:nvPr/>
        </p:nvSpPr>
        <p:spPr>
          <a:xfrm>
            <a:off x="3796311" y="1997404"/>
            <a:ext cx="168462" cy="318642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/>
          <p:cNvSpPr/>
          <p:nvPr/>
        </p:nvSpPr>
        <p:spPr>
          <a:xfrm>
            <a:off x="7592992" y="1995116"/>
            <a:ext cx="168462" cy="86452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>
            <a:off x="1789134" y="2491919"/>
            <a:ext cx="633300" cy="2017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1791555" y="2884739"/>
            <a:ext cx="2824643" cy="2017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320096" y="3476556"/>
            <a:ext cx="1830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(Re-engineering the process)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5865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442"/>
            <a:ext cx="6604000" cy="669844"/>
          </a:xfrm>
          <a:ln>
            <a:noFill/>
          </a:ln>
        </p:spPr>
        <p:txBody>
          <a:bodyPr/>
          <a:lstStyle/>
          <a:p>
            <a:r>
              <a:rPr lang="en-US" dirty="0" smtClean="0"/>
              <a:t>Adoption and suggested next steps</a:t>
            </a:r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6984315" y="106496"/>
            <a:ext cx="2037511" cy="466928"/>
            <a:chOff x="5758704" y="286123"/>
            <a:chExt cx="3194447" cy="732053"/>
          </a:xfrm>
        </p:grpSpPr>
        <p:pic>
          <p:nvPicPr>
            <p:cNvPr id="14" name="Picture 13" descr="EtihadAirways AbuDhabi MasterLogo Eng-01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58704" y="286123"/>
              <a:ext cx="1405839" cy="73205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0324" y="392431"/>
              <a:ext cx="1362827" cy="52471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7361977" y="324586"/>
              <a:ext cx="0" cy="660400"/>
            </a:xfrm>
            <a:prstGeom prst="line">
              <a:avLst/>
            </a:prstGeom>
            <a:ln w="3175" cmpd="sng">
              <a:solidFill>
                <a:srgbClr val="6666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983982" y="2234133"/>
            <a:ext cx="36767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Etihad Altis Text"/>
              </a:rPr>
              <a:t>Next Steps</a:t>
            </a:r>
          </a:p>
          <a:p>
            <a:endParaRPr lang="en-US" sz="1400" dirty="0">
              <a:latin typeface="Etihad Altis Text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 smtClean="0">
                <a:latin typeface="Etihad Altis Text"/>
              </a:rPr>
              <a:t>Pilot with </a:t>
            </a:r>
            <a:r>
              <a:rPr lang="en-US" sz="1400" dirty="0" smtClean="0">
                <a:latin typeface="Etihad Altis Text"/>
              </a:rPr>
              <a:t>easily </a:t>
            </a:r>
            <a:r>
              <a:rPr lang="en-US" sz="1400" dirty="0" smtClean="0">
                <a:latin typeface="Etihad Altis Text"/>
              </a:rPr>
              <a:t>implementable </a:t>
            </a:r>
            <a:r>
              <a:rPr lang="en-US" sz="1400" dirty="0" smtClean="0">
                <a:latin typeface="Etihad Altis Text"/>
              </a:rPr>
              <a:t>contracts (quick-wins), </a:t>
            </a:r>
            <a:r>
              <a:rPr lang="en-US" sz="1400" dirty="0" smtClean="0">
                <a:latin typeface="Etihad Altis Text"/>
              </a:rPr>
              <a:t>with identified vendors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400" dirty="0">
              <a:latin typeface="Etihad Altis Text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 smtClean="0">
                <a:latin typeface="Etihad Altis Text"/>
              </a:rPr>
              <a:t>Extend </a:t>
            </a:r>
            <a:r>
              <a:rPr lang="en-US" sz="1400" dirty="0" smtClean="0">
                <a:latin typeface="Etihad Altis Text"/>
              </a:rPr>
              <a:t>for corporate-wide contract management</a:t>
            </a:r>
            <a:endParaRPr lang="en-US" sz="1400" dirty="0">
              <a:latin typeface="Etihad Altis Tex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66" y="1838838"/>
            <a:ext cx="3845344" cy="2641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497840" y="882293"/>
            <a:ext cx="8089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6524">
              <a:spcBef>
                <a:spcPts val="600"/>
              </a:spcBef>
            </a:pPr>
            <a:r>
              <a:rPr lang="en-GB" sz="1400" dirty="0" smtClean="0">
                <a:solidFill>
                  <a:srgbClr val="1C0010"/>
                </a:solidFill>
                <a:latin typeface="Etihad Altis Text" panose="020B0603030000000003" pitchFamily="34" charset="0"/>
                <a:ea typeface="Times New Roman" panose="02020603050405020304" pitchFamily="18" charset="0"/>
              </a:rPr>
              <a:t>Implementation effectiveness is considered. Feasible and relevant contracts will be identified for Pilot project. Lessons learned will be incorporated in corporate-wide roll out.</a:t>
            </a:r>
            <a:endParaRPr lang="en-GB" sz="1400" dirty="0">
              <a:solidFill>
                <a:srgbClr val="1C0010"/>
              </a:solidFill>
              <a:latin typeface="Etihad Altis Text" panose="020B0603030000000003" pitchFamily="34" charset="0"/>
              <a:ea typeface="Times New Roman" panose="02020603050405020304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71500" y="1805832"/>
            <a:ext cx="4191420" cy="2674937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2800" dirty="0" smtClean="0">
              <a:latin typeface="EtihadAltis-Book"/>
              <a:cs typeface="EtihadAltis-Book"/>
            </a:endParaRPr>
          </a:p>
        </p:txBody>
      </p:sp>
    </p:spTree>
    <p:extLst>
      <p:ext uri="{BB962C8B-B14F-4D97-AF65-F5344CB8AC3E}">
        <p14:creationId xmlns:p14="http://schemas.microsoft.com/office/powerpoint/2010/main" val="32280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442"/>
            <a:ext cx="6604000" cy="669844"/>
          </a:xfrm>
          <a:ln>
            <a:noFill/>
          </a:ln>
        </p:spPr>
        <p:txBody>
          <a:bodyPr/>
          <a:lstStyle/>
          <a:p>
            <a:r>
              <a:rPr lang="en-US" dirty="0" smtClean="0"/>
              <a:t>Other areas of application in Etihad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71944" y="46425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6984315" y="106496"/>
            <a:ext cx="2037511" cy="466928"/>
            <a:chOff x="5758704" y="286123"/>
            <a:chExt cx="3194447" cy="732053"/>
          </a:xfrm>
        </p:grpSpPr>
        <p:pic>
          <p:nvPicPr>
            <p:cNvPr id="14" name="Picture 13" descr="EtihadAirways AbuDhabi MasterLogo Eng-01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58704" y="286123"/>
              <a:ext cx="1405839" cy="73205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0324" y="392431"/>
              <a:ext cx="1362827" cy="524710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7361977" y="324586"/>
              <a:ext cx="0" cy="660400"/>
            </a:xfrm>
            <a:prstGeom prst="line">
              <a:avLst/>
            </a:prstGeom>
            <a:ln w="3175" cmpd="sng">
              <a:solidFill>
                <a:srgbClr val="66666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2753360" y="882293"/>
            <a:ext cx="579073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 smtClean="0">
                <a:latin typeface="EtihadAltis-Text"/>
              </a:rPr>
              <a:t>“ 50 </a:t>
            </a:r>
            <a:r>
              <a:rPr lang="en-US" sz="1400" dirty="0">
                <a:latin typeface="EtihadAltis-Text"/>
              </a:rPr>
              <a:t>per cent of government transactions will adopt the </a:t>
            </a:r>
            <a:r>
              <a:rPr lang="en-US" sz="1400" dirty="0" err="1">
                <a:latin typeface="EtihadAltis-Text"/>
              </a:rPr>
              <a:t>blockchain</a:t>
            </a:r>
            <a:r>
              <a:rPr lang="en-US" sz="1400" dirty="0">
                <a:latin typeface="EtihadAltis-Text"/>
              </a:rPr>
              <a:t> platform over the next three </a:t>
            </a:r>
            <a:r>
              <a:rPr lang="en-US" sz="1400" dirty="0" smtClean="0">
                <a:latin typeface="EtihadAltis-Text"/>
              </a:rPr>
              <a:t>years…It </a:t>
            </a:r>
            <a:r>
              <a:rPr lang="en-US" sz="1400" dirty="0">
                <a:latin typeface="EtihadAltis-Text"/>
              </a:rPr>
              <a:t>is expected to save 398 million printed documents and 77 million work hours annually</a:t>
            </a:r>
            <a:r>
              <a:rPr lang="en-US" sz="1400" dirty="0" smtClean="0">
                <a:latin typeface="EtihadAltis-Text"/>
              </a:rPr>
              <a:t>.”</a:t>
            </a:r>
            <a:endParaRPr lang="en-US" sz="1400" dirty="0">
              <a:latin typeface="EtihadAltis-Text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endParaRPr lang="en-US" sz="1400" dirty="0" smtClean="0">
              <a:latin typeface="EtihadAltis-Text"/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1400" dirty="0" smtClean="0">
                <a:latin typeface="EtihadAltis-Text"/>
              </a:rPr>
              <a:t>Etihad </a:t>
            </a:r>
            <a:r>
              <a:rPr lang="en-US" sz="1400" dirty="0">
                <a:latin typeface="EtihadAltis-Text"/>
              </a:rPr>
              <a:t>can pioneer future technology in alignment with UAE </a:t>
            </a:r>
            <a:r>
              <a:rPr lang="en-US" sz="1400" dirty="0" smtClean="0">
                <a:latin typeface="EtihadAltis-Text"/>
              </a:rPr>
              <a:t>Government‘s </a:t>
            </a:r>
            <a:r>
              <a:rPr lang="en-US" sz="1400" dirty="0">
                <a:latin typeface="EtihadAltis-Text"/>
              </a:rPr>
              <a:t>strategy </a:t>
            </a:r>
          </a:p>
          <a:p>
            <a:pPr>
              <a:spcBef>
                <a:spcPts val="600"/>
              </a:spcBef>
            </a:pPr>
            <a:endParaRPr lang="en-US" sz="1400" dirty="0">
              <a:latin typeface="EtihadAltis-Tex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7839" y="2786224"/>
            <a:ext cx="5690269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400" dirty="0">
                <a:solidFill>
                  <a:srgbClr val="1C0010"/>
                </a:solidFill>
                <a:latin typeface="EtihadAltis-Text"/>
              </a:rPr>
              <a:t>Identity Management: </a:t>
            </a:r>
            <a:r>
              <a:rPr lang="en-US" sz="1400" b="1" dirty="0" smtClean="0">
                <a:solidFill>
                  <a:srgbClr val="1C0010"/>
                </a:solidFill>
                <a:latin typeface="EtihadAltis-Text"/>
              </a:rPr>
              <a:t>Traveler </a:t>
            </a:r>
            <a:r>
              <a:rPr lang="en-US" sz="1400" b="1" dirty="0">
                <a:solidFill>
                  <a:srgbClr val="1C0010"/>
                </a:solidFill>
                <a:latin typeface="EtihadAltis-Text"/>
              </a:rPr>
              <a:t>Identity </a:t>
            </a:r>
            <a:r>
              <a:rPr lang="en-US" sz="1400" dirty="0">
                <a:solidFill>
                  <a:srgbClr val="1C0010"/>
                </a:solidFill>
                <a:latin typeface="EtihadAltis-Text"/>
              </a:rPr>
              <a:t>is managed for seamless experience for Etihad’s guest</a:t>
            </a:r>
          </a:p>
          <a:p>
            <a:pPr marL="285750" lvl="0" indent="-28575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400" dirty="0" smtClean="0">
                <a:solidFill>
                  <a:srgbClr val="1C0010"/>
                </a:solidFill>
                <a:latin typeface="EtihadAltis-Text"/>
              </a:rPr>
              <a:t>Financial: </a:t>
            </a:r>
            <a:r>
              <a:rPr lang="en-US" sz="1400" b="1" dirty="0" smtClean="0">
                <a:solidFill>
                  <a:srgbClr val="1C0010"/>
                </a:solidFill>
                <a:latin typeface="EtihadAltis-Text"/>
              </a:rPr>
              <a:t>Loyalty </a:t>
            </a:r>
            <a:r>
              <a:rPr lang="en-US" sz="1400" b="1" dirty="0">
                <a:solidFill>
                  <a:srgbClr val="1C0010"/>
                </a:solidFill>
                <a:latin typeface="EtihadAltis-Text"/>
              </a:rPr>
              <a:t>points </a:t>
            </a:r>
            <a:r>
              <a:rPr lang="en-US" sz="1400" dirty="0">
                <a:solidFill>
                  <a:srgbClr val="1C0010"/>
                </a:solidFill>
                <a:latin typeface="EtihadAltis-Text"/>
              </a:rPr>
              <a:t>as </a:t>
            </a:r>
            <a:r>
              <a:rPr lang="en-US" sz="1400" dirty="0" err="1">
                <a:solidFill>
                  <a:srgbClr val="1C0010"/>
                </a:solidFill>
                <a:latin typeface="EtihadAltis-Text"/>
              </a:rPr>
              <a:t>Blockchain</a:t>
            </a:r>
            <a:r>
              <a:rPr lang="en-US" sz="1400" dirty="0">
                <a:solidFill>
                  <a:srgbClr val="1C0010"/>
                </a:solidFill>
                <a:latin typeface="EtihadAltis-Text"/>
              </a:rPr>
              <a:t> powered currency for earning and burning </a:t>
            </a:r>
          </a:p>
          <a:p>
            <a:pPr marL="285750" lvl="0" indent="-28575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1400" b="1" dirty="0" smtClean="0">
                <a:solidFill>
                  <a:srgbClr val="1C0010"/>
                </a:solidFill>
                <a:latin typeface="EtihadAltis-Text"/>
              </a:rPr>
              <a:t>Traceable </a:t>
            </a:r>
            <a:r>
              <a:rPr lang="en-US" sz="1400" b="1" dirty="0">
                <a:solidFill>
                  <a:srgbClr val="1C0010"/>
                </a:solidFill>
                <a:latin typeface="EtihadAltis-Text"/>
              </a:rPr>
              <a:t>record</a:t>
            </a:r>
            <a:r>
              <a:rPr lang="en-US" sz="1400" dirty="0">
                <a:solidFill>
                  <a:srgbClr val="1C0010"/>
                </a:solidFill>
                <a:latin typeface="EtihadAltis-Text"/>
              </a:rPr>
              <a:t> maintenance: </a:t>
            </a:r>
            <a:r>
              <a:rPr lang="en-US" sz="1400" dirty="0" smtClean="0">
                <a:solidFill>
                  <a:srgbClr val="1C0010"/>
                </a:solidFill>
                <a:latin typeface="EtihadAltis-Text"/>
              </a:rPr>
              <a:t>Manage </a:t>
            </a:r>
            <a:r>
              <a:rPr lang="en-US" sz="1400" dirty="0">
                <a:solidFill>
                  <a:srgbClr val="1C0010"/>
                </a:solidFill>
                <a:latin typeface="EtihadAltis-Text"/>
              </a:rPr>
              <a:t>a virtual authentic copy of the operation and maintenance logs of every parts.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770" y="2525096"/>
            <a:ext cx="2211720" cy="170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84"/>
          <a:stretch/>
        </p:blipFill>
        <p:spPr bwMode="auto">
          <a:xfrm>
            <a:off x="6375480" y="3861884"/>
            <a:ext cx="2211720" cy="1067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0"/>
          <a:stretch/>
        </p:blipFill>
        <p:spPr bwMode="auto">
          <a:xfrm>
            <a:off x="658613" y="864860"/>
            <a:ext cx="2011681" cy="166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14320" y="1612107"/>
            <a:ext cx="11464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EtihadAltis-Text"/>
              </a:rPr>
              <a:t>Source: Gulf News</a:t>
            </a:r>
            <a:endParaRPr lang="en-US" sz="900" dirty="0"/>
          </a:p>
        </p:txBody>
      </p:sp>
      <p:sp>
        <p:nvSpPr>
          <p:cNvPr id="17" name="Rectangle 16"/>
          <p:cNvSpPr/>
          <p:nvPr/>
        </p:nvSpPr>
        <p:spPr>
          <a:xfrm>
            <a:off x="5156216" y="4509773"/>
            <a:ext cx="8707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latin typeface="EtihadAltis-Text"/>
              </a:rPr>
              <a:t>Source: SITA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310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Etihad_New_Brand_Colors_2014">
      <a:dk1>
        <a:srgbClr val="1C0010"/>
      </a:dk1>
      <a:lt1>
        <a:srgbClr val="B68116"/>
      </a:lt1>
      <a:dk2>
        <a:srgbClr val="FCFBF3"/>
      </a:dk2>
      <a:lt2>
        <a:srgbClr val="FFFFFE"/>
      </a:lt2>
      <a:accent1>
        <a:srgbClr val="E3B40F"/>
      </a:accent1>
      <a:accent2>
        <a:srgbClr val="3D3430"/>
      </a:accent2>
      <a:accent3>
        <a:srgbClr val="5E0C53"/>
      </a:accent3>
      <a:accent4>
        <a:srgbClr val="4B6C27"/>
      </a:accent4>
      <a:accent5>
        <a:srgbClr val="731624"/>
      </a:accent5>
      <a:accent6>
        <a:srgbClr val="08468A"/>
      </a:accent6>
      <a:hlink>
        <a:srgbClr val="3F150C"/>
      </a:hlink>
      <a:folHlink>
        <a:srgbClr val="E3B40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anchor="ctr">
        <a:spAutoFit/>
      </a:bodyPr>
      <a:lstStyle>
        <a:defPPr>
          <a:defRPr sz="2800" dirty="0" smtClean="0">
            <a:latin typeface="EtihadAltis-Book"/>
            <a:cs typeface="EtihadAltis-Book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RM - Brand &amp; Guest.potx" id="{33CDE125-B3D1-48E4-9C02-705AAA9CF978}" vid="{CB2280AD-BACF-4A2B-A20E-286BC39809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BRM - Brand &amp; Guest</Template>
  <TotalTime>1084</TotalTime>
  <Words>599</Words>
  <Application>Microsoft Office PowerPoint</Application>
  <PresentationFormat>On-screen Show (16:9)</PresentationFormat>
  <Paragraphs>133</Paragraphs>
  <Slides>12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1_Office Theme</vt:lpstr>
      <vt:lpstr>PowerPoint Presentation</vt:lpstr>
      <vt:lpstr>Agenda</vt:lpstr>
      <vt:lpstr>Overview</vt:lpstr>
      <vt:lpstr>Example considered </vt:lpstr>
      <vt:lpstr>Smart Contracts</vt:lpstr>
      <vt:lpstr>Business Benefits</vt:lpstr>
      <vt:lpstr>Consortium participation in the Blockchain</vt:lpstr>
      <vt:lpstr>Adoption and suggested next steps</vt:lpstr>
      <vt:lpstr>Other areas of application in Etihad</vt:lpstr>
      <vt:lpstr>Additional Slides</vt:lpstr>
      <vt:lpstr>Technology stack used</vt:lpstr>
      <vt:lpstr>Demo Link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Vinod Thottupurath</dc:creator>
  <cp:keywords>GCEO CHALLENGE</cp:keywords>
  <cp:lastModifiedBy>VNNN</cp:lastModifiedBy>
  <cp:revision>105</cp:revision>
  <cp:lastPrinted>2017-07-30T05:51:57Z</cp:lastPrinted>
  <dcterms:created xsi:type="dcterms:W3CDTF">2017-09-27T12:59:39Z</dcterms:created>
  <dcterms:modified xsi:type="dcterms:W3CDTF">2018-04-14T19:21:47Z</dcterms:modified>
</cp:coreProperties>
</file>